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1.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92" r:id="rId2"/>
    <p:sldMasterId id="2147483706" r:id="rId3"/>
  </p:sldMasterIdLst>
  <p:notesMasterIdLst>
    <p:notesMasterId r:id="rId119"/>
  </p:notesMasterIdLst>
  <p:handoutMasterIdLst>
    <p:handoutMasterId r:id="rId120"/>
  </p:handoutMasterIdLst>
  <p:sldIdLst>
    <p:sldId id="527" r:id="rId4"/>
    <p:sldId id="709" r:id="rId5"/>
    <p:sldId id="710" r:id="rId6"/>
    <p:sldId id="711" r:id="rId7"/>
    <p:sldId id="712" r:id="rId8"/>
    <p:sldId id="472" r:id="rId9"/>
    <p:sldId id="594" r:id="rId10"/>
    <p:sldId id="697" r:id="rId11"/>
    <p:sldId id="713" r:id="rId12"/>
    <p:sldId id="595" r:id="rId13"/>
    <p:sldId id="603" r:id="rId14"/>
    <p:sldId id="596" r:id="rId15"/>
    <p:sldId id="597" r:id="rId16"/>
    <p:sldId id="598" r:id="rId17"/>
    <p:sldId id="599" r:id="rId18"/>
    <p:sldId id="600" r:id="rId19"/>
    <p:sldId id="601" r:id="rId20"/>
    <p:sldId id="602" r:id="rId21"/>
    <p:sldId id="604" r:id="rId22"/>
    <p:sldId id="605" r:id="rId23"/>
    <p:sldId id="606" r:id="rId24"/>
    <p:sldId id="611" r:id="rId25"/>
    <p:sldId id="608" r:id="rId26"/>
    <p:sldId id="607" r:id="rId27"/>
    <p:sldId id="609" r:id="rId28"/>
    <p:sldId id="610" r:id="rId29"/>
    <p:sldId id="631" r:id="rId30"/>
    <p:sldId id="613" r:id="rId31"/>
    <p:sldId id="614" r:id="rId32"/>
    <p:sldId id="615" r:id="rId33"/>
    <p:sldId id="616" r:id="rId34"/>
    <p:sldId id="617" r:id="rId35"/>
    <p:sldId id="618" r:id="rId36"/>
    <p:sldId id="619" r:id="rId37"/>
    <p:sldId id="620" r:id="rId38"/>
    <p:sldId id="621" r:id="rId39"/>
    <p:sldId id="622" r:id="rId40"/>
    <p:sldId id="623" r:id="rId41"/>
    <p:sldId id="624" r:id="rId42"/>
    <p:sldId id="625" r:id="rId43"/>
    <p:sldId id="626" r:id="rId44"/>
    <p:sldId id="627" r:id="rId45"/>
    <p:sldId id="628" r:id="rId46"/>
    <p:sldId id="629" r:id="rId47"/>
    <p:sldId id="630" r:id="rId48"/>
    <p:sldId id="632" r:id="rId49"/>
    <p:sldId id="633" r:id="rId50"/>
    <p:sldId id="634" r:id="rId51"/>
    <p:sldId id="635" r:id="rId52"/>
    <p:sldId id="636" r:id="rId53"/>
    <p:sldId id="637" r:id="rId54"/>
    <p:sldId id="638" r:id="rId55"/>
    <p:sldId id="714" r:id="rId56"/>
    <p:sldId id="639" r:id="rId57"/>
    <p:sldId id="640" r:id="rId58"/>
    <p:sldId id="641" r:id="rId59"/>
    <p:sldId id="642" r:id="rId60"/>
    <p:sldId id="643" r:id="rId61"/>
    <p:sldId id="644" r:id="rId62"/>
    <p:sldId id="645" r:id="rId63"/>
    <p:sldId id="646" r:id="rId64"/>
    <p:sldId id="715" r:id="rId65"/>
    <p:sldId id="647" r:id="rId66"/>
    <p:sldId id="648" r:id="rId67"/>
    <p:sldId id="649" r:id="rId68"/>
    <p:sldId id="650" r:id="rId69"/>
    <p:sldId id="651" r:id="rId70"/>
    <p:sldId id="545" r:id="rId71"/>
    <p:sldId id="652" r:id="rId72"/>
    <p:sldId id="653" r:id="rId73"/>
    <p:sldId id="654" r:id="rId74"/>
    <p:sldId id="655" r:id="rId75"/>
    <p:sldId id="656" r:id="rId76"/>
    <p:sldId id="657" r:id="rId77"/>
    <p:sldId id="658" r:id="rId78"/>
    <p:sldId id="659" r:id="rId79"/>
    <p:sldId id="660" r:id="rId80"/>
    <p:sldId id="661" r:id="rId81"/>
    <p:sldId id="662" r:id="rId82"/>
    <p:sldId id="663" r:id="rId83"/>
    <p:sldId id="664" r:id="rId84"/>
    <p:sldId id="665" r:id="rId85"/>
    <p:sldId id="666" r:id="rId86"/>
    <p:sldId id="669" r:id="rId87"/>
    <p:sldId id="667" r:id="rId88"/>
    <p:sldId id="671" r:id="rId89"/>
    <p:sldId id="670" r:id="rId90"/>
    <p:sldId id="818" r:id="rId91"/>
    <p:sldId id="825" r:id="rId92"/>
    <p:sldId id="672" r:id="rId93"/>
    <p:sldId id="673" r:id="rId94"/>
    <p:sldId id="674" r:id="rId95"/>
    <p:sldId id="792" r:id="rId96"/>
    <p:sldId id="675" r:id="rId97"/>
    <p:sldId id="676" r:id="rId98"/>
    <p:sldId id="677" r:id="rId99"/>
    <p:sldId id="819" r:id="rId100"/>
    <p:sldId id="824" r:id="rId101"/>
    <p:sldId id="820" r:id="rId102"/>
    <p:sldId id="821" r:id="rId103"/>
    <p:sldId id="678" r:id="rId104"/>
    <p:sldId id="679" r:id="rId105"/>
    <p:sldId id="680" r:id="rId106"/>
    <p:sldId id="681" r:id="rId107"/>
    <p:sldId id="682" r:id="rId108"/>
    <p:sldId id="683" r:id="rId109"/>
    <p:sldId id="684" r:id="rId110"/>
    <p:sldId id="823" r:id="rId111"/>
    <p:sldId id="685" r:id="rId112"/>
    <p:sldId id="686" r:id="rId113"/>
    <p:sldId id="687" r:id="rId114"/>
    <p:sldId id="688" r:id="rId115"/>
    <p:sldId id="791" r:id="rId116"/>
    <p:sldId id="826" r:id="rId117"/>
    <p:sldId id="822" r:id="rId118"/>
  </p:sldIdLst>
  <p:sldSz cx="10688638" cy="7562850"/>
  <p:notesSz cx="6858000" cy="9144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8">
          <p15:clr>
            <a:srgbClr val="A4A3A4"/>
          </p15:clr>
        </p15:guide>
        <p15:guide id="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ill Gallery" initials="B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D"/>
    <a:srgbClr val="8000FF"/>
    <a:srgbClr val="464749"/>
    <a:srgbClr val="77BC1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185" autoAdjust="0"/>
    <p:restoredTop sz="92639" autoAdjust="0"/>
  </p:normalViewPr>
  <p:slideViewPr>
    <p:cSldViewPr snapToGrid="0" snapToObjects="1" showGuides="1">
      <p:cViewPr varScale="1">
        <p:scale>
          <a:sx n="57" d="100"/>
          <a:sy n="57" d="100"/>
        </p:scale>
        <p:origin x="1374" y="42"/>
      </p:cViewPr>
      <p:guideLst>
        <p:guide orient="horz" pos="4228"/>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10" d="100"/>
        <a:sy n="110" d="100"/>
      </p:scale>
      <p:origin x="0" y="-15540"/>
    </p:cViewPr>
  </p:sorterViewPr>
  <p:notesViewPr>
    <p:cSldViewPr snapToGrid="0" snapToObjects="1">
      <p:cViewPr varScale="1">
        <p:scale>
          <a:sx n="90" d="100"/>
          <a:sy n="90" d="100"/>
        </p:scale>
        <p:origin x="-367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slide" Target="slides/slide11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notesMaster" Target="notesMasters/notes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handoutMaster" Target="handoutMasters/handoutMaster1.xml"/><Relationship Id="rId125"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007ED88-A3DE-6346-B89F-42FEE829C83F}" type="datetime1">
              <a:rPr lang="en-US" smtClean="0"/>
              <a:t>11/1/2016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C3B1715-F5D1-1143-A571-DB0067BDEA7E}" type="slidenum">
              <a:rPr lang="en-US" smtClean="0"/>
              <a:t>‹#›</a:t>
            </a:fld>
            <a:endParaRPr lang="en-US"/>
          </a:p>
        </p:txBody>
      </p:sp>
    </p:spTree>
    <p:extLst>
      <p:ext uri="{BB962C8B-B14F-4D97-AF65-F5344CB8AC3E}">
        <p14:creationId xmlns:p14="http://schemas.microsoft.com/office/powerpoint/2010/main" val="8938156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8C8B96-99EB-F142-AF3F-550E1DF4348F}" type="datetime1">
              <a:rPr lang="en-US" smtClean="0"/>
              <a:t>11/1/2016</a:t>
            </a:fld>
            <a:endParaRPr lang="en-US"/>
          </a:p>
        </p:txBody>
      </p:sp>
      <p:sp>
        <p:nvSpPr>
          <p:cNvPr id="4" name="Slide Image Placeholder 3"/>
          <p:cNvSpPr>
            <a:spLocks noGrp="1" noRot="1" noChangeAspect="1"/>
          </p:cNvSpPr>
          <p:nvPr>
            <p:ph type="sldImg" idx="2"/>
          </p:nvPr>
        </p:nvSpPr>
        <p:spPr>
          <a:xfrm>
            <a:off x="1006475" y="685800"/>
            <a:ext cx="48450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A62965-E266-D34A-8021-2656AF3E099F}" type="slidenum">
              <a:rPr lang="en-US" smtClean="0"/>
              <a:t>‹#›</a:t>
            </a:fld>
            <a:endParaRPr lang="en-US"/>
          </a:p>
        </p:txBody>
      </p:sp>
    </p:spTree>
    <p:extLst>
      <p:ext uri="{BB962C8B-B14F-4D97-AF65-F5344CB8AC3E}">
        <p14:creationId xmlns:p14="http://schemas.microsoft.com/office/powerpoint/2010/main" val="2485025708"/>
      </p:ext>
    </p:extLst>
  </p:cSld>
  <p:clrMap bg1="lt1" tx1="dk1" bg2="lt2" tx2="dk2" accent1="accent1" accent2="accent2" accent3="accent3" accent4="accent4" accent5="accent5" accent6="accent6" hlink="hlink" folHlink="folHlink"/>
  <p:hf sldNum="0"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a:t>
            </a:r>
            <a:r>
              <a:rPr lang="en-US" baseline="0" dirty="0" smtClean="0"/>
              <a:t> Jaw So</a:t>
            </a:r>
            <a:r>
              <a:rPr lang="en-US" dirty="0" smtClean="0"/>
              <a:t>, </a:t>
            </a:r>
            <a:r>
              <a:rPr lang="en-US" dirty="0" smtClean="0"/>
              <a:t>Dr. </a:t>
            </a:r>
            <a:r>
              <a:rPr lang="en-US" baseline="0" dirty="0" smtClean="0"/>
              <a:t>, DRD engineers and staff from </a:t>
            </a:r>
            <a:r>
              <a:rPr lang="en-US" baseline="0" dirty="0" err="1" smtClean="0"/>
              <a:t>Naypyitaw</a:t>
            </a:r>
            <a:r>
              <a:rPr lang="en-US" baseline="0" dirty="0" smtClean="0"/>
              <a:t> and from Shan State, private micro-hydropower mini-grid developers– it is a pleasure and an honor to talk with you today about micro-hydropower.</a:t>
            </a:r>
          </a:p>
          <a:p>
            <a:endParaRPr lang="en-US" baseline="0" dirty="0" smtClean="0"/>
          </a:p>
          <a:p>
            <a:r>
              <a:rPr lang="en-US" baseline="0" dirty="0" smtClean="0"/>
              <a:t>The DRD has a huge responsibility as the government department responsible for off-grid rural electrification. Mini-grids powered by micro-hydropower can be a wonderful technology for village electrification.  Of course, they have to be built correctly and maintained. The DRD has important work to do either in overseeing the building of micro-hydropower projects, or in supporting developers and villages who want to build micro-hydro.</a:t>
            </a:r>
          </a:p>
          <a:p>
            <a:endParaRPr lang="en-US" baseline="0" dirty="0" smtClean="0"/>
          </a:p>
          <a:p>
            <a:r>
              <a:rPr lang="en-US" baseline="0" dirty="0" smtClean="0"/>
              <a:t>What makes a good micro-hydro site?</a:t>
            </a:r>
          </a:p>
          <a:p>
            <a:r>
              <a:rPr lang="en-US" baseline="0" dirty="0" smtClean="0"/>
              <a:t>What are the key components, and how can they be built so that they are robust?</a:t>
            </a:r>
          </a:p>
          <a:p>
            <a:endParaRPr lang="en-US" baseline="0" dirty="0" smtClean="0"/>
          </a:p>
          <a:p>
            <a:r>
              <a:rPr lang="en-US" baseline="0" dirty="0" smtClean="0"/>
              <a:t>A lot of what we will talk about today will focus on technology. But we have the flexibility to talk about whatever is important to you. We have four days, so we can take time to discuss these topics as much as would be helpful for you. If you have any questions or I have said something that is confusing to you, please, please speak up and ask questions. If there are topics I haven’t covered and you would like to cover, mention those and we can talk about them at the end.</a:t>
            </a:r>
          </a:p>
          <a:p>
            <a:endParaRPr lang="en-US" baseline="0" dirty="0" smtClean="0"/>
          </a:p>
          <a:p>
            <a:r>
              <a:rPr lang="en-US" dirty="0" smtClean="0"/>
              <a:t>Here with us in the room is</a:t>
            </a:r>
            <a:r>
              <a:rPr lang="en-US" baseline="0" dirty="0" smtClean="0"/>
              <a:t> a lot of expertise on micro-hydropower.  We have Tony </a:t>
            </a:r>
            <a:r>
              <a:rPr lang="en-US" baseline="0" dirty="0" err="1" smtClean="0"/>
              <a:t>Kalupahana</a:t>
            </a:r>
            <a:r>
              <a:rPr lang="en-US" baseline="0" dirty="0" smtClean="0"/>
              <a:t>, who is an accomplished micro- and small- hydropower developer who has built many hydropower projects in Sri Lanka as well as a number of African countries. Tony is now the mini-grid advisor for DRD based in </a:t>
            </a:r>
            <a:r>
              <a:rPr lang="en-US" baseline="0" dirty="0" err="1" smtClean="0"/>
              <a:t>Naypyitaw</a:t>
            </a:r>
            <a:r>
              <a:rPr lang="en-US" baseline="0" dirty="0" smtClean="0"/>
              <a:t>. Tony has built more hydropower projects than I have and has built much bigger ones. </a:t>
            </a:r>
          </a:p>
          <a:p>
            <a:endParaRPr lang="en-US" baseline="0" dirty="0" smtClean="0"/>
          </a:p>
          <a:p>
            <a:r>
              <a:rPr lang="en-US" baseline="0" dirty="0" smtClean="0"/>
              <a:t>Even more important, we have the expertise of Shan state micro-hydropower developers.  On day 2 we will visit two of your sites, Mya </a:t>
            </a:r>
            <a:r>
              <a:rPr lang="en-US" baseline="0" dirty="0" err="1" smtClean="0"/>
              <a:t>Ze</a:t>
            </a:r>
            <a:r>
              <a:rPr lang="en-US" baseline="0" dirty="0" smtClean="0"/>
              <a:t> Di and </a:t>
            </a:r>
            <a:r>
              <a:rPr lang="en-US" baseline="0" dirty="0" err="1" smtClean="0"/>
              <a:t>Miang</a:t>
            </a:r>
            <a:r>
              <a:rPr lang="en-US" baseline="0" dirty="0" smtClean="0"/>
              <a:t> where we will see many of the topics discussed put into action in the real world. </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Tony and SHPAM members – please do not hesitate to jump in and add more information, or to correct me if I make mistakes. Micro-hydropower is a technology that varies considerably from depending on the site conditions. Micro-hydropower practices also differ from country to country. While there are some right answers and some wrong answers, there are also many grey areas where different approaches are taken by different practitioners.</a:t>
            </a:r>
          </a:p>
          <a:p>
            <a:endParaRPr lang="en-US" dirty="0"/>
          </a:p>
        </p:txBody>
      </p:sp>
    </p:spTree>
    <p:extLst>
      <p:ext uri="{BB962C8B-B14F-4D97-AF65-F5344CB8AC3E}">
        <p14:creationId xmlns:p14="http://schemas.microsoft.com/office/powerpoint/2010/main" val="2437953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7619250-ADCD-4C6B-9861-789FFAB61EAC}" type="slidenum">
              <a:rPr lang="en-US" altLang="en-US"/>
              <a:pPr eaLnBrk="1" hangingPunct="1"/>
              <a:t>10</a:t>
            </a:fld>
            <a:endParaRPr lang="en-US" altLang="en-US"/>
          </a:p>
        </p:txBody>
      </p:sp>
      <p:sp>
        <p:nvSpPr>
          <p:cNvPr id="118787" name="Rectangle 2"/>
          <p:cNvSpPr>
            <a:spLocks noGrp="1" noRot="1" noChangeAspect="1" noChangeArrowheads="1" noTextEdit="1"/>
          </p:cNvSpPr>
          <p:nvPr>
            <p:ph type="sldImg"/>
          </p:nvPr>
        </p:nvSpPr>
        <p:spPr>
          <a:xfrm>
            <a:off x="1008063" y="685800"/>
            <a:ext cx="4843462" cy="3427413"/>
          </a:xfrm>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96837822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75179C-7A50-4C7C-BED9-7BF2476D3567}" type="slidenum">
              <a:rPr lang="id-ID" smtClean="0"/>
              <a:t>100</a:t>
            </a:fld>
            <a:endParaRPr lang="id-ID"/>
          </a:p>
        </p:txBody>
      </p:sp>
    </p:spTree>
    <p:extLst>
      <p:ext uri="{BB962C8B-B14F-4D97-AF65-F5344CB8AC3E}">
        <p14:creationId xmlns:p14="http://schemas.microsoft.com/office/powerpoint/2010/main" val="322248187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086A30-009D-4D18-9EA7-AF59E965E535}" type="slidenum">
              <a:rPr lang="en-US"/>
              <a:pPr fontAlgn="base">
                <a:spcBef>
                  <a:spcPct val="0"/>
                </a:spcBef>
                <a:spcAft>
                  <a:spcPct val="0"/>
                </a:spcAft>
              </a:pPr>
              <a:t>101</a:t>
            </a:fld>
            <a:endParaRPr lang="en-US"/>
          </a:p>
        </p:txBody>
      </p:sp>
      <p:sp>
        <p:nvSpPr>
          <p:cNvPr id="109571" name="Rectangle 2"/>
          <p:cNvSpPr>
            <a:spLocks noGrp="1" noRot="1" noChangeAspect="1" noChangeArrowheads="1" noTextEdit="1"/>
          </p:cNvSpPr>
          <p:nvPr>
            <p:ph type="sldImg"/>
          </p:nvPr>
        </p:nvSpPr>
        <p:spPr bwMode="auto">
          <a:xfrm>
            <a:off x="1004888" y="684213"/>
            <a:ext cx="4849812" cy="3432175"/>
          </a:xfrm>
          <a:noFill/>
          <a:ln>
            <a:solidFill>
              <a:srgbClr val="000000"/>
            </a:solidFill>
            <a:miter lim="800000"/>
            <a:headEnd/>
            <a:tailEnd/>
          </a:ln>
        </p:spPr>
      </p:sp>
      <p:sp>
        <p:nvSpPr>
          <p:cNvPr id="109572" name="Rectangle 3"/>
          <p:cNvSpPr>
            <a:spLocks noGrp="1" noChangeArrowheads="1"/>
          </p:cNvSpPr>
          <p:nvPr>
            <p:ph type="body" idx="1"/>
          </p:nvPr>
        </p:nvSpPr>
        <p:spPr bwMode="auto">
          <a:xfrm>
            <a:off x="914400" y="4343400"/>
            <a:ext cx="5029200" cy="4116388"/>
          </a:xfrm>
          <a:noFill/>
        </p:spPr>
        <p:txBody>
          <a:bodyPr wrap="square" numCol="1" anchor="t" anchorCtr="0" compatLnSpc="1">
            <a:prstTxWarp prst="textNoShape">
              <a:avLst/>
            </a:prstTxWarp>
          </a:bodyPr>
          <a:lstStyle/>
          <a:p>
            <a:pPr>
              <a:spcBef>
                <a:spcPct val="0"/>
              </a:spcBef>
            </a:pPr>
            <a:r>
              <a:rPr lang="en-US" smtClean="0"/>
              <a:t>Weir submerges intake.</a:t>
            </a:r>
          </a:p>
        </p:txBody>
      </p:sp>
    </p:spTree>
    <p:extLst>
      <p:ext uri="{BB962C8B-B14F-4D97-AF65-F5344CB8AC3E}">
        <p14:creationId xmlns:p14="http://schemas.microsoft.com/office/powerpoint/2010/main" val="184845807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102</a:t>
            </a:fld>
            <a:endParaRPr lang="en-US"/>
          </a:p>
        </p:txBody>
      </p:sp>
    </p:spTree>
    <p:extLst>
      <p:ext uri="{BB962C8B-B14F-4D97-AF65-F5344CB8AC3E}">
        <p14:creationId xmlns:p14="http://schemas.microsoft.com/office/powerpoint/2010/main" val="176526410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C715E16-2D2E-4BBA-B646-B6D964DAE9D3}" type="slidenum">
              <a:rPr lang="en-US"/>
              <a:pPr fontAlgn="base">
                <a:spcBef>
                  <a:spcPct val="0"/>
                </a:spcBef>
                <a:spcAft>
                  <a:spcPct val="0"/>
                </a:spcAft>
              </a:pPr>
              <a:t>103</a:t>
            </a:fld>
            <a:endParaRPr lang="en-US"/>
          </a:p>
        </p:txBody>
      </p:sp>
      <p:sp>
        <p:nvSpPr>
          <p:cNvPr id="1105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05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12206061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104</a:t>
            </a:fld>
            <a:endParaRPr lang="en-US"/>
          </a:p>
        </p:txBody>
      </p:sp>
    </p:spTree>
    <p:extLst>
      <p:ext uri="{BB962C8B-B14F-4D97-AF65-F5344CB8AC3E}">
        <p14:creationId xmlns:p14="http://schemas.microsoft.com/office/powerpoint/2010/main" val="247773034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105</a:t>
            </a:fld>
            <a:endParaRPr lang="en-US"/>
          </a:p>
        </p:txBody>
      </p:sp>
    </p:spTree>
    <p:extLst>
      <p:ext uri="{BB962C8B-B14F-4D97-AF65-F5344CB8AC3E}">
        <p14:creationId xmlns:p14="http://schemas.microsoft.com/office/powerpoint/2010/main" val="421136973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426CF05-7981-4BC4-BF7B-E2E3688FDEA6}" type="slidenum">
              <a:rPr lang="en-US"/>
              <a:pPr fontAlgn="base">
                <a:spcBef>
                  <a:spcPct val="0"/>
                </a:spcBef>
                <a:spcAft>
                  <a:spcPct val="0"/>
                </a:spcAft>
              </a:pPr>
              <a:t>106</a:t>
            </a:fld>
            <a:endParaRPr lang="en-US"/>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177918638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80009E-0D6E-4D00-95A8-28187AC5AFA0}" type="slidenum">
              <a:rPr lang="en-US"/>
              <a:pPr fontAlgn="base">
                <a:spcBef>
                  <a:spcPct val="0"/>
                </a:spcBef>
                <a:spcAft>
                  <a:spcPct val="0"/>
                </a:spcAft>
              </a:pPr>
              <a:t>107</a:t>
            </a:fld>
            <a:endParaRPr lang="en-US"/>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36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268234987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75179C-7A50-4C7C-BED9-7BF2476D3567}" type="slidenum">
              <a:rPr lang="id-ID" smtClean="0"/>
              <a:t>108</a:t>
            </a:fld>
            <a:endParaRPr lang="id-ID"/>
          </a:p>
        </p:txBody>
      </p:sp>
    </p:spTree>
    <p:extLst>
      <p:ext uri="{BB962C8B-B14F-4D97-AF65-F5344CB8AC3E}">
        <p14:creationId xmlns:p14="http://schemas.microsoft.com/office/powerpoint/2010/main" val="389762801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EE2F094-6356-4E18-8B20-40E1BA1D3A14}" type="slidenum">
              <a:rPr lang="en-US"/>
              <a:pPr fontAlgn="base">
                <a:spcBef>
                  <a:spcPct val="0"/>
                </a:spcBef>
                <a:spcAft>
                  <a:spcPct val="0"/>
                </a:spcAft>
              </a:pPr>
              <a:t>109</a:t>
            </a:fld>
            <a:endParaRPr lang="en-US"/>
          </a:p>
        </p:txBody>
      </p:sp>
      <p:sp>
        <p:nvSpPr>
          <p:cNvPr id="114691" name="Rectangle 2"/>
          <p:cNvSpPr>
            <a:spLocks noGrp="1" noRot="1" noChangeAspect="1" noChangeArrowheads="1" noTextEdit="1"/>
          </p:cNvSpPr>
          <p:nvPr>
            <p:ph type="sldImg"/>
          </p:nvPr>
        </p:nvSpPr>
        <p:spPr bwMode="auto">
          <a:xfrm>
            <a:off x="1004888" y="684213"/>
            <a:ext cx="4849812" cy="3432175"/>
          </a:xfrm>
          <a:noFill/>
          <a:ln>
            <a:solidFill>
              <a:srgbClr val="000000"/>
            </a:solidFill>
            <a:miter lim="800000"/>
            <a:headEnd/>
            <a:tailEnd/>
          </a:ln>
        </p:spPr>
      </p:sp>
      <p:sp>
        <p:nvSpPr>
          <p:cNvPr id="114692" name="Rectangle 3"/>
          <p:cNvSpPr>
            <a:spLocks noGrp="1" noChangeArrowheads="1"/>
          </p:cNvSpPr>
          <p:nvPr>
            <p:ph type="body" idx="1"/>
          </p:nvPr>
        </p:nvSpPr>
        <p:spPr bwMode="auto">
          <a:xfrm>
            <a:off x="914400" y="4343400"/>
            <a:ext cx="5029200" cy="4116388"/>
          </a:xfrm>
          <a:noFill/>
        </p:spPr>
        <p:txBody>
          <a:bodyPr wrap="square" numCol="1" anchor="t" anchorCtr="0" compatLnSpc="1">
            <a:prstTxWarp prst="textNoShape">
              <a:avLst/>
            </a:prstTxWarp>
          </a:bodyPr>
          <a:lstStyle/>
          <a:p>
            <a:pPr>
              <a:spcBef>
                <a:spcPct val="0"/>
              </a:spcBef>
            </a:pPr>
            <a:r>
              <a:rPr lang="en-US" smtClean="0"/>
              <a:t>Weir submerges intake.</a:t>
            </a:r>
          </a:p>
        </p:txBody>
      </p:sp>
    </p:spTree>
    <p:extLst>
      <p:ext uri="{BB962C8B-B14F-4D97-AF65-F5344CB8AC3E}">
        <p14:creationId xmlns:p14="http://schemas.microsoft.com/office/powerpoint/2010/main" val="4904237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44914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D0A8375-2BD2-4D46-9C8F-77612F4A4E6A}" type="slidenum">
              <a:rPr lang="en-US"/>
              <a:pPr fontAlgn="base">
                <a:spcBef>
                  <a:spcPct val="0"/>
                </a:spcBef>
                <a:spcAft>
                  <a:spcPct val="0"/>
                </a:spcAft>
              </a:pPr>
              <a:t>110</a:t>
            </a:fld>
            <a:endParaRPr lang="en-US"/>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57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218139670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111</a:t>
            </a:fld>
            <a:endParaRPr lang="en-US"/>
          </a:p>
        </p:txBody>
      </p:sp>
    </p:spTree>
    <p:extLst>
      <p:ext uri="{BB962C8B-B14F-4D97-AF65-F5344CB8AC3E}">
        <p14:creationId xmlns:p14="http://schemas.microsoft.com/office/powerpoint/2010/main" val="169175538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112</a:t>
            </a:fld>
            <a:endParaRPr lang="en-US"/>
          </a:p>
        </p:txBody>
      </p:sp>
    </p:spTree>
    <p:extLst>
      <p:ext uri="{BB962C8B-B14F-4D97-AF65-F5344CB8AC3E}">
        <p14:creationId xmlns:p14="http://schemas.microsoft.com/office/powerpoint/2010/main" val="406922136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2FBF3-AF55-4BAC-8F78-D871F4A298CC}" type="slidenum">
              <a:rPr lang="id-ID" smtClean="0">
                <a:solidFill>
                  <a:prstClr val="black"/>
                </a:solidFill>
              </a:rPr>
              <a:pPr/>
              <a:t>113</a:t>
            </a:fld>
            <a:endParaRPr lang="id-ID">
              <a:solidFill>
                <a:prstClr val="black"/>
              </a:solidFill>
            </a:endParaRPr>
          </a:p>
        </p:txBody>
      </p:sp>
    </p:spTree>
    <p:extLst>
      <p:ext uri="{BB962C8B-B14F-4D97-AF65-F5344CB8AC3E}">
        <p14:creationId xmlns:p14="http://schemas.microsoft.com/office/powerpoint/2010/main" val="62693451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1986538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92203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ln>
            <a:miter lim="800000"/>
            <a:headEnd/>
            <a:tailEnd/>
          </a:ln>
        </p:spPr>
        <p:txBody>
          <a:bodyPr/>
          <a:lstStyle/>
          <a:p>
            <a:pPr>
              <a:defRPr/>
            </a:pPr>
            <a:fld id="{6815DC4A-F0E4-4A57-900A-5D424464D403}" type="slidenum">
              <a:rPr lang="en-US" smtClean="0">
                <a:latin typeface="Arial" charset="0"/>
              </a:rPr>
              <a:pPr>
                <a:defRPr/>
              </a:pPr>
              <a:t>12</a:t>
            </a:fld>
            <a:endParaRPr lang="en-US" smtClean="0">
              <a:latin typeface="Arial" charset="0"/>
            </a:endParaRPr>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dirty="0" smtClean="0">
                <a:ea typeface="ＭＳ Ｐゴシック" pitchFamily="34" charset="-128"/>
              </a:rPr>
              <a:t>Let’s look at a few projects that have come on line.</a:t>
            </a:r>
          </a:p>
          <a:p>
            <a:pPr eaLnBrk="1" hangingPunct="1"/>
            <a:endParaRPr lang="en-US" dirty="0" smtClean="0">
              <a:ea typeface="ＭＳ Ｐゴシック" pitchFamily="34" charset="-128"/>
            </a:endParaRPr>
          </a:p>
          <a:p>
            <a:pPr eaLnBrk="1" hangingPunct="1"/>
            <a:r>
              <a:rPr lang="en-US" dirty="0" smtClean="0">
                <a:ea typeface="ＭＳ Ｐゴシック" pitchFamily="34" charset="-128"/>
              </a:rPr>
              <a:t>The community-owned 300 kW LUMAMA micro-hydropower project provides electricity for about 300 residential and small commercial residents in </a:t>
            </a:r>
            <a:r>
              <a:rPr lang="en-US" dirty="0" err="1" smtClean="0">
                <a:ea typeface="ＭＳ Ｐゴシック" pitchFamily="34" charset="-128"/>
              </a:rPr>
              <a:t>Mawengi</a:t>
            </a:r>
            <a:r>
              <a:rPr lang="en-US" dirty="0" smtClean="0">
                <a:ea typeface="ＭＳ Ｐゴシック" pitchFamily="34" charset="-128"/>
              </a:rPr>
              <a:t> village near</a:t>
            </a:r>
            <a:r>
              <a:rPr lang="en-US" baseline="0" dirty="0" smtClean="0">
                <a:ea typeface="ＭＳ Ｐゴシック" pitchFamily="34" charset="-128"/>
              </a:rPr>
              <a:t> </a:t>
            </a:r>
            <a:r>
              <a:rPr lang="en-US" baseline="0" dirty="0" err="1" smtClean="0">
                <a:ea typeface="ＭＳ Ｐゴシック" pitchFamily="34" charset="-128"/>
              </a:rPr>
              <a:t>Njombe</a:t>
            </a:r>
            <a:r>
              <a:rPr lang="en-US" baseline="0" dirty="0" smtClean="0">
                <a:ea typeface="ＭＳ Ｐゴシック" pitchFamily="34" charset="-128"/>
              </a:rPr>
              <a:t>,</a:t>
            </a:r>
            <a:r>
              <a:rPr lang="en-US" dirty="0" smtClean="0">
                <a:ea typeface="ＭＳ Ｐゴシック" pitchFamily="34" charset="-128"/>
              </a:rPr>
              <a:t> and illustrates opportunities for off-grid SPPs under the program</a:t>
            </a:r>
            <a:r>
              <a:rPr lang="en-US" dirty="0" smtClean="0">
                <a:latin typeface="Arial" charset="0"/>
                <a:ea typeface="ＭＳ Ｐゴシック" pitchFamily="34" charset="-128"/>
              </a:rPr>
              <a:t>.</a:t>
            </a:r>
          </a:p>
          <a:p>
            <a:pPr eaLnBrk="1" hangingPunct="1"/>
            <a:endParaRPr lang="en-US" baseline="0" dirty="0" smtClean="0">
              <a:latin typeface="Arial" charset="0"/>
              <a:ea typeface="ＭＳ Ｐゴシック" pitchFamily="34" charset="-128"/>
            </a:endParaRPr>
          </a:p>
          <a:p>
            <a:pPr eaLnBrk="1" hangingPunct="1"/>
            <a:r>
              <a:rPr lang="en-US" baseline="0" dirty="0" smtClean="0">
                <a:latin typeface="Arial" charset="0"/>
                <a:ea typeface="ＭＳ Ｐゴシック" pitchFamily="34" charset="-128"/>
              </a:rPr>
              <a:t>This is a Ferrari of a village hydropower system – built with cutting edge European technology paid for by the Italian government. While this project was well-built, o</a:t>
            </a:r>
            <a:r>
              <a:rPr lang="en-US" sz="1200" b="0" i="0" kern="1200" dirty="0" smtClean="0">
                <a:solidFill>
                  <a:schemeClr val="tx1"/>
                </a:solidFill>
                <a:latin typeface="+mn-lt"/>
                <a:ea typeface="ＭＳ Ｐゴシック" charset="0"/>
                <a:cs typeface="+mn-cs"/>
              </a:rPr>
              <a:t>ne issue globally regarding projects like these is that international technical standards for mini-grids do not yet exist.</a:t>
            </a:r>
          </a:p>
          <a:p>
            <a:pPr eaLnBrk="1" hangingPunct="1"/>
            <a:endParaRPr lang="en-US" sz="1200" b="0" i="0" kern="1200" dirty="0" smtClean="0">
              <a:solidFill>
                <a:schemeClr val="tx1"/>
              </a:solidFill>
              <a:latin typeface="+mn-lt"/>
              <a:ea typeface="ＭＳ Ｐゴシック" charset="0"/>
              <a:cs typeface="+mn-cs"/>
            </a:endParaRPr>
          </a:p>
          <a:p>
            <a:pPr eaLnBrk="1" hangingPunct="1"/>
            <a:r>
              <a:rPr lang="en-US" sz="1200" b="0" i="0" kern="1200" dirty="0" smtClean="0">
                <a:solidFill>
                  <a:schemeClr val="tx1"/>
                </a:solidFill>
                <a:latin typeface="+mn-lt"/>
                <a:ea typeface="ＭＳ Ｐゴシック" charset="0"/>
                <a:cs typeface="+mn-cs"/>
              </a:rPr>
              <a:t>I</a:t>
            </a:r>
            <a:r>
              <a:rPr lang="en-US" sz="1200" b="0" i="0" kern="1200" baseline="0" dirty="0" smtClean="0">
                <a:solidFill>
                  <a:schemeClr val="tx1"/>
                </a:solidFill>
                <a:latin typeface="+mn-lt"/>
                <a:ea typeface="ＭＳ Ｐゴシック" charset="0"/>
                <a:cs typeface="+mn-cs"/>
              </a:rPr>
              <a:t> have been in conversations with Caroline McGregor at DOE who is part of a team working on a quality assurance framework that addresses technical safety as well as performance of mini-grids like this. The challenge is how to help ensure quality while minimizing paperwork and not stifling innovation.</a:t>
            </a:r>
            <a:endParaRPr lang="en-US" dirty="0" smtClean="0">
              <a:latin typeface="Arial" charset="0"/>
              <a:ea typeface="ＭＳ Ｐゴシック" pitchFamily="34" charset="-128"/>
            </a:endParaRPr>
          </a:p>
        </p:txBody>
      </p:sp>
    </p:spTree>
    <p:extLst>
      <p:ext uri="{BB962C8B-B14F-4D97-AF65-F5344CB8AC3E}">
        <p14:creationId xmlns:p14="http://schemas.microsoft.com/office/powerpoint/2010/main" val="2723546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Mwenga</a:t>
            </a:r>
            <a:r>
              <a:rPr lang="en-US" dirty="0" smtClean="0"/>
              <a:t> is a private-sector project </a:t>
            </a:r>
            <a:r>
              <a:rPr lang="en-US" baseline="0" dirty="0" smtClean="0"/>
              <a:t>built by the </a:t>
            </a:r>
            <a:r>
              <a:rPr lang="en-US" baseline="0" dirty="0" err="1" smtClean="0"/>
              <a:t>Mufindi</a:t>
            </a:r>
            <a:r>
              <a:rPr lang="en-US" baseline="0" dirty="0" smtClean="0"/>
              <a:t> Tea company. It </a:t>
            </a:r>
            <a:r>
              <a:rPr lang="en-US" dirty="0" smtClean="0"/>
              <a:t>was</a:t>
            </a:r>
            <a:r>
              <a:rPr lang="en-US" baseline="0" dirty="0" smtClean="0"/>
              <a:t> commissioned in September 2012.</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FD0D56DB-B655-472E-81DF-CA55FD0E22F6}" type="slidenum">
              <a:rPr lang="en-US" smtClean="0"/>
              <a:pPr>
                <a:defRPr/>
              </a:pPr>
              <a:t>13</a:t>
            </a:fld>
            <a:endParaRPr lang="en-US"/>
          </a:p>
        </p:txBody>
      </p:sp>
    </p:spTree>
    <p:extLst>
      <p:ext uri="{BB962C8B-B14F-4D97-AF65-F5344CB8AC3E}">
        <p14:creationId xmlns:p14="http://schemas.microsoft.com/office/powerpoint/2010/main" val="130578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-On behalf of ESE, </a:t>
            </a:r>
            <a:r>
              <a:rPr lang="en-US" sz="1200" kern="1200" dirty="0" err="1" smtClean="0">
                <a:solidFill>
                  <a:schemeClr val="tx1"/>
                </a:solidFill>
                <a:effectLst/>
                <a:latin typeface="+mn-lt"/>
                <a:ea typeface="+mn-ea"/>
                <a:cs typeface="+mn-cs"/>
              </a:rPr>
              <a:t>Kyaing</a:t>
            </a:r>
            <a:r>
              <a:rPr lang="en-US" sz="1200" kern="1200" dirty="0" smtClean="0">
                <a:solidFill>
                  <a:schemeClr val="tx1"/>
                </a:solidFill>
                <a:effectLst/>
                <a:latin typeface="+mn-lt"/>
                <a:ea typeface="+mn-ea"/>
                <a:cs typeface="+mn-cs"/>
              </a:rPr>
              <a:t> Tong Energy Co. Ltd. distributes electricity in Eastern Shan State.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a:t>
            </a:r>
            <a:r>
              <a:rPr lang="en-US" sz="1200" kern="1200" dirty="0" err="1" smtClean="0">
                <a:solidFill>
                  <a:schemeClr val="tx1"/>
                </a:solidFill>
                <a:effectLst/>
                <a:latin typeface="+mn-lt"/>
                <a:ea typeface="+mn-ea"/>
                <a:cs typeface="+mn-cs"/>
              </a:rPr>
              <a:t>Kyaing</a:t>
            </a:r>
            <a:r>
              <a:rPr lang="en-US" sz="1200" kern="1200" dirty="0" smtClean="0">
                <a:solidFill>
                  <a:schemeClr val="tx1"/>
                </a:solidFill>
                <a:effectLst/>
                <a:latin typeface="+mn-lt"/>
                <a:ea typeface="+mn-ea"/>
                <a:cs typeface="+mn-cs"/>
              </a:rPr>
              <a:t> Tong area, the demand for electricity is increasing rapidly. In response, small hydropower schemes have forged ahead to meet the energy demand.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-While </a:t>
            </a:r>
            <a:r>
              <a:rPr lang="en-US" sz="1200" kern="1200" dirty="0" err="1" smtClean="0">
                <a:solidFill>
                  <a:schemeClr val="tx1"/>
                </a:solidFill>
                <a:effectLst/>
                <a:latin typeface="+mn-lt"/>
                <a:ea typeface="+mn-ea"/>
                <a:cs typeface="+mn-cs"/>
              </a:rPr>
              <a:t>Kyaing</a:t>
            </a:r>
            <a:r>
              <a:rPr lang="en-US" sz="1200" kern="1200" dirty="0" smtClean="0">
                <a:solidFill>
                  <a:schemeClr val="tx1"/>
                </a:solidFill>
                <a:effectLst/>
                <a:latin typeface="+mn-lt"/>
                <a:ea typeface="+mn-ea"/>
                <a:cs typeface="+mn-cs"/>
              </a:rPr>
              <a:t> Tong Energy Co., Ltd. and </a:t>
            </a:r>
            <a:r>
              <a:rPr lang="en-US" sz="1200" kern="1200" dirty="0" err="1" smtClean="0">
                <a:solidFill>
                  <a:schemeClr val="tx1"/>
                </a:solidFill>
                <a:effectLst/>
                <a:latin typeface="+mn-lt"/>
                <a:ea typeface="+mn-ea"/>
                <a:cs typeface="+mn-cs"/>
              </a:rPr>
              <a:t>Kyi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Thein</a:t>
            </a:r>
            <a:r>
              <a:rPr lang="en-US" sz="1200" kern="1200" dirty="0" smtClean="0">
                <a:solidFill>
                  <a:schemeClr val="tx1"/>
                </a:solidFill>
                <a:effectLst/>
                <a:latin typeface="+mn-lt"/>
                <a:ea typeface="+mn-ea"/>
                <a:cs typeface="+mn-cs"/>
              </a:rPr>
              <a:t> Company were implementing new projects in and around </a:t>
            </a:r>
            <a:r>
              <a:rPr lang="en-US" sz="1200" kern="1200" dirty="0" err="1" smtClean="0">
                <a:solidFill>
                  <a:schemeClr val="tx1"/>
                </a:solidFill>
                <a:effectLst/>
                <a:latin typeface="+mn-lt"/>
                <a:ea typeface="+mn-ea"/>
                <a:cs typeface="+mn-cs"/>
              </a:rPr>
              <a:t>Kyaing</a:t>
            </a:r>
            <a:r>
              <a:rPr lang="en-US" sz="1200" kern="1200" dirty="0" smtClean="0">
                <a:solidFill>
                  <a:schemeClr val="tx1"/>
                </a:solidFill>
                <a:effectLst/>
                <a:latin typeface="+mn-lt"/>
                <a:ea typeface="+mn-ea"/>
                <a:cs typeface="+mn-cs"/>
              </a:rPr>
              <a:t> Tong area, the necessary machines and spare parts were being imported from abroad and the civil works was being addressed by experienced experts from the company.</a:t>
            </a:r>
          </a:p>
          <a:p>
            <a:pPr algn="just"/>
            <a:endParaRPr lang="en-US" dirty="0"/>
          </a:p>
        </p:txBody>
      </p:sp>
      <p:sp>
        <p:nvSpPr>
          <p:cNvPr id="4" name="Slide Number Placeholder 3"/>
          <p:cNvSpPr>
            <a:spLocks noGrp="1"/>
          </p:cNvSpPr>
          <p:nvPr>
            <p:ph type="sldNum" sz="quarter" idx="10"/>
          </p:nvPr>
        </p:nvSpPr>
        <p:spPr/>
        <p:txBody>
          <a:bodyPr/>
          <a:lstStyle/>
          <a:p>
            <a:fld id="{859AF80C-6D45-5242-9A54-27E56B59EB7A}" type="slidenum">
              <a:rPr lang="en-US" smtClean="0"/>
              <a:pPr/>
              <a:t>14</a:t>
            </a:fld>
            <a:endParaRPr lang="en-US"/>
          </a:p>
        </p:txBody>
      </p:sp>
    </p:spTree>
    <p:extLst>
      <p:ext uri="{BB962C8B-B14F-4D97-AF65-F5344CB8AC3E}">
        <p14:creationId xmlns:p14="http://schemas.microsoft.com/office/powerpoint/2010/main" val="4119789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	</a:t>
            </a:r>
            <a:r>
              <a:rPr lang="en-US" sz="1200" b="1" kern="1200" dirty="0" smtClean="0">
                <a:solidFill>
                  <a:schemeClr val="tx1"/>
                </a:solidFill>
                <a:effectLst/>
                <a:latin typeface="+mn-lt"/>
                <a:ea typeface="+mn-ea"/>
                <a:cs typeface="+mn-cs"/>
              </a:rPr>
              <a:t>U </a:t>
            </a:r>
            <a:r>
              <a:rPr lang="en-US" sz="1200" b="1" kern="1200" dirty="0" err="1" smtClean="0">
                <a:solidFill>
                  <a:schemeClr val="tx1"/>
                </a:solidFill>
                <a:effectLst/>
                <a:latin typeface="+mn-lt"/>
                <a:ea typeface="+mn-ea"/>
                <a:cs typeface="+mn-cs"/>
              </a:rPr>
              <a:t>Sai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Htun</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Hla</a:t>
            </a:r>
            <a:r>
              <a:rPr lang="en-US" sz="1200" b="1" kern="1200" dirty="0" smtClean="0">
                <a:solidFill>
                  <a:schemeClr val="tx1"/>
                </a:solidFill>
                <a:effectLst/>
                <a:latin typeface="+mn-lt"/>
                <a:ea typeface="+mn-ea"/>
                <a:cs typeface="+mn-cs"/>
              </a:rPr>
              <a:t> and Brothers Hydropower Enterprise</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is a small-scale hydropower developer and operator involved in turbine fabrication and repair, as well as machine repair and servicing for other sectors including agriculture, SMEs, manufacturing, and others. The company implemented 14 villages in </a:t>
            </a:r>
            <a:r>
              <a:rPr lang="en-US" sz="1200" b="1" kern="1200" dirty="0" err="1" smtClean="0">
                <a:solidFill>
                  <a:schemeClr val="tx1"/>
                </a:solidFill>
                <a:effectLst/>
                <a:latin typeface="+mn-lt"/>
                <a:ea typeface="+mn-ea"/>
                <a:cs typeface="+mn-cs"/>
              </a:rPr>
              <a:t>Namsam</a:t>
            </a:r>
            <a:r>
              <a:rPr lang="en-US" sz="1200" b="1" kern="1200" dirty="0" smtClean="0">
                <a:solidFill>
                  <a:schemeClr val="tx1"/>
                </a:solidFill>
                <a:effectLst/>
                <a:latin typeface="+mn-lt"/>
                <a:ea typeface="+mn-ea"/>
                <a:cs typeface="+mn-cs"/>
              </a:rPr>
              <a:t> Township in Northern Shan State under the people’s centralized scheme for the 2014-15 fund with aid from the World Bank and the head of the department of rural development.</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59AF80C-6D45-5242-9A54-27E56B59EB7A}" type="slidenum">
              <a:rPr lang="en-US" smtClean="0"/>
              <a:pPr/>
              <a:t>15</a:t>
            </a:fld>
            <a:endParaRPr lang="en-US"/>
          </a:p>
        </p:txBody>
      </p:sp>
    </p:spTree>
    <p:extLst>
      <p:ext uri="{BB962C8B-B14F-4D97-AF65-F5344CB8AC3E}">
        <p14:creationId xmlns:p14="http://schemas.microsoft.com/office/powerpoint/2010/main" val="28083521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 </a:t>
            </a:r>
            <a:r>
              <a:rPr lang="en-US" sz="1200" kern="1200" dirty="0" err="1" smtClean="0">
                <a:solidFill>
                  <a:schemeClr val="tx1"/>
                </a:solidFill>
                <a:effectLst/>
                <a:latin typeface="+mn-lt"/>
                <a:ea typeface="+mn-ea"/>
                <a:cs typeface="+mn-cs"/>
              </a:rPr>
              <a:t>Khun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Aung</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Myo</a:t>
            </a:r>
            <a:r>
              <a:rPr lang="en-US" sz="1200" kern="1200" dirty="0" smtClean="0">
                <a:solidFill>
                  <a:schemeClr val="tx1"/>
                </a:solidFill>
                <a:effectLst/>
                <a:latin typeface="+mn-lt"/>
                <a:ea typeface="+mn-ea"/>
                <a:cs typeface="+mn-cs"/>
              </a:rPr>
              <a:t> established Win </a:t>
            </a:r>
            <a:r>
              <a:rPr lang="en-US" sz="1200" kern="1200" dirty="0" err="1" smtClean="0">
                <a:solidFill>
                  <a:schemeClr val="tx1"/>
                </a:solidFill>
                <a:effectLst/>
                <a:latin typeface="+mn-lt"/>
                <a:ea typeface="+mn-ea"/>
                <a:cs typeface="+mn-cs"/>
              </a:rPr>
              <a:t>Theikdi</a:t>
            </a:r>
            <a:r>
              <a:rPr lang="en-US" sz="1200" kern="1200" dirty="0" smtClean="0">
                <a:solidFill>
                  <a:schemeClr val="tx1"/>
                </a:solidFill>
                <a:effectLst/>
                <a:latin typeface="+mn-lt"/>
                <a:ea typeface="+mn-ea"/>
                <a:cs typeface="+mn-cs"/>
              </a:rPr>
              <a:t> Turbine Enterprise in 2004. He and his colleagues have implemented 14 micro hydro, and 4 </a:t>
            </a:r>
            <a:r>
              <a:rPr lang="en-US" sz="1200" kern="1200" dirty="0" err="1" smtClean="0">
                <a:solidFill>
                  <a:schemeClr val="tx1"/>
                </a:solidFill>
                <a:effectLst/>
                <a:latin typeface="+mn-lt"/>
                <a:ea typeface="+mn-ea"/>
                <a:cs typeface="+mn-cs"/>
              </a:rPr>
              <a:t>pico</a:t>
            </a:r>
            <a:r>
              <a:rPr lang="en-US" sz="1200" kern="1200" dirty="0" smtClean="0">
                <a:solidFill>
                  <a:schemeClr val="tx1"/>
                </a:solidFill>
                <a:effectLst/>
                <a:latin typeface="+mn-lt"/>
                <a:ea typeface="+mn-ea"/>
                <a:cs typeface="+mn-cs"/>
              </a:rPr>
              <a:t> hydro plants. Additionally, two mini-hydropower projects were completed in early 2015.</a:t>
            </a:r>
          </a:p>
          <a:p>
            <a:r>
              <a:rPr lang="en-US"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59AF80C-6D45-5242-9A54-27E56B59EB7A}" type="slidenum">
              <a:rPr lang="en-US" smtClean="0"/>
              <a:pPr/>
              <a:t>16</a:t>
            </a:fld>
            <a:endParaRPr lang="en-US"/>
          </a:p>
        </p:txBody>
      </p:sp>
    </p:spTree>
    <p:extLst>
      <p:ext uri="{BB962C8B-B14F-4D97-AF65-F5344CB8AC3E}">
        <p14:creationId xmlns:p14="http://schemas.microsoft.com/office/powerpoint/2010/main" val="2911366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11D45F7-58FA-476D-A5E4-FCE15F3CC0CC}" type="slidenum">
              <a:rPr lang="en-US" smtClean="0"/>
              <a:pPr>
                <a:defRPr/>
              </a:pPr>
              <a:t>17</a:t>
            </a:fld>
            <a:endParaRPr lang="en-US"/>
          </a:p>
        </p:txBody>
      </p:sp>
    </p:spTree>
    <p:extLst>
      <p:ext uri="{BB962C8B-B14F-4D97-AF65-F5344CB8AC3E}">
        <p14:creationId xmlns:p14="http://schemas.microsoft.com/office/powerpoint/2010/main" val="22533182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061765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D514382-8F79-4AD9-B679-88775C2388F4}" type="slidenum">
              <a:rPr lang="id-ID" smtClean="0">
                <a:solidFill>
                  <a:prstClr val="black"/>
                </a:solidFill>
              </a:rPr>
              <a:pPr/>
              <a:t>19</a:t>
            </a:fld>
            <a:endParaRPr lang="id-ID">
              <a:solidFill>
                <a:prstClr val="black"/>
              </a:solidFill>
            </a:endParaRPr>
          </a:p>
        </p:txBody>
      </p:sp>
    </p:spTree>
    <p:extLst>
      <p:ext uri="{BB962C8B-B14F-4D97-AF65-F5344CB8AC3E}">
        <p14:creationId xmlns:p14="http://schemas.microsoft.com/office/powerpoint/2010/main" val="3458122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12A54C-0FA2-48D3-B2FE-739530C47755}" type="slidenum">
              <a:rPr lang="en-US"/>
              <a:pPr fontAlgn="base">
                <a:spcBef>
                  <a:spcPct val="0"/>
                </a:spcBef>
                <a:spcAft>
                  <a:spcPct val="0"/>
                </a:spcAft>
              </a:pPr>
              <a:t>2</a:t>
            </a:fld>
            <a:endParaRPr lang="en-US"/>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Tree>
    <p:extLst>
      <p:ext uri="{BB962C8B-B14F-4D97-AF65-F5344CB8AC3E}">
        <p14:creationId xmlns:p14="http://schemas.microsoft.com/office/powerpoint/2010/main" val="6006609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D514382-8F79-4AD9-B679-88775C2388F4}" type="slidenum">
              <a:rPr lang="id-ID" smtClean="0">
                <a:solidFill>
                  <a:prstClr val="black"/>
                </a:solidFill>
              </a:rPr>
              <a:pPr/>
              <a:t>20</a:t>
            </a:fld>
            <a:endParaRPr lang="id-ID">
              <a:solidFill>
                <a:prstClr val="black"/>
              </a:solidFill>
            </a:endParaRPr>
          </a:p>
        </p:txBody>
      </p:sp>
    </p:spTree>
    <p:extLst>
      <p:ext uri="{BB962C8B-B14F-4D97-AF65-F5344CB8AC3E}">
        <p14:creationId xmlns:p14="http://schemas.microsoft.com/office/powerpoint/2010/main" val="33074489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D514382-8F79-4AD9-B679-88775C2388F4}" type="slidenum">
              <a:rPr lang="id-ID" smtClean="0">
                <a:solidFill>
                  <a:prstClr val="black"/>
                </a:solidFill>
              </a:rPr>
              <a:pPr/>
              <a:t>21</a:t>
            </a:fld>
            <a:endParaRPr lang="id-ID">
              <a:solidFill>
                <a:prstClr val="black"/>
              </a:solidFill>
            </a:endParaRPr>
          </a:p>
        </p:txBody>
      </p:sp>
    </p:spTree>
    <p:extLst>
      <p:ext uri="{BB962C8B-B14F-4D97-AF65-F5344CB8AC3E}">
        <p14:creationId xmlns:p14="http://schemas.microsoft.com/office/powerpoint/2010/main" val="26986825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217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D514382-8F79-4AD9-B679-88775C2388F4}" type="slidenum">
              <a:rPr lang="id-ID" smtClean="0">
                <a:solidFill>
                  <a:prstClr val="black"/>
                </a:solidFill>
              </a:rPr>
              <a:pPr/>
              <a:t>23</a:t>
            </a:fld>
            <a:endParaRPr lang="id-ID">
              <a:solidFill>
                <a:prstClr val="black"/>
              </a:solidFill>
            </a:endParaRPr>
          </a:p>
        </p:txBody>
      </p:sp>
    </p:spTree>
    <p:extLst>
      <p:ext uri="{BB962C8B-B14F-4D97-AF65-F5344CB8AC3E}">
        <p14:creationId xmlns:p14="http://schemas.microsoft.com/office/powerpoint/2010/main" val="22311332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D514382-8F79-4AD9-B679-88775C2388F4}" type="slidenum">
              <a:rPr lang="id-ID" smtClean="0">
                <a:solidFill>
                  <a:prstClr val="black"/>
                </a:solidFill>
              </a:rPr>
              <a:pPr/>
              <a:t>24</a:t>
            </a:fld>
            <a:endParaRPr lang="id-ID">
              <a:solidFill>
                <a:prstClr val="black"/>
              </a:solidFill>
            </a:endParaRPr>
          </a:p>
        </p:txBody>
      </p:sp>
    </p:spTree>
    <p:extLst>
      <p:ext uri="{BB962C8B-B14F-4D97-AF65-F5344CB8AC3E}">
        <p14:creationId xmlns:p14="http://schemas.microsoft.com/office/powerpoint/2010/main" val="38790180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D514382-8F79-4AD9-B679-88775C2388F4}" type="slidenum">
              <a:rPr lang="id-ID" smtClean="0">
                <a:solidFill>
                  <a:prstClr val="black"/>
                </a:solidFill>
              </a:rPr>
              <a:pPr/>
              <a:t>25</a:t>
            </a:fld>
            <a:endParaRPr lang="id-ID">
              <a:solidFill>
                <a:prstClr val="black"/>
              </a:solidFill>
            </a:endParaRPr>
          </a:p>
        </p:txBody>
      </p:sp>
    </p:spTree>
    <p:extLst>
      <p:ext uri="{BB962C8B-B14F-4D97-AF65-F5344CB8AC3E}">
        <p14:creationId xmlns:p14="http://schemas.microsoft.com/office/powerpoint/2010/main" val="2528153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D514382-8F79-4AD9-B679-88775C2388F4}" type="slidenum">
              <a:rPr lang="id-ID" smtClean="0">
                <a:solidFill>
                  <a:prstClr val="black"/>
                </a:solidFill>
              </a:rPr>
              <a:pPr/>
              <a:t>26</a:t>
            </a:fld>
            <a:endParaRPr lang="id-ID">
              <a:solidFill>
                <a:prstClr val="black"/>
              </a:solidFill>
            </a:endParaRPr>
          </a:p>
        </p:txBody>
      </p:sp>
    </p:spTree>
    <p:extLst>
      <p:ext uri="{BB962C8B-B14F-4D97-AF65-F5344CB8AC3E}">
        <p14:creationId xmlns:p14="http://schemas.microsoft.com/office/powerpoint/2010/main" val="12336009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547737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2355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A2F11FEF-B943-4946-A34C-1C287F3EE43C}" type="slidenum">
              <a:rPr lang="en-GB" sz="1200"/>
              <a:pPr/>
              <a:t>28</a:t>
            </a:fld>
            <a:endParaRPr lang="en-GB" sz="1200"/>
          </a:p>
        </p:txBody>
      </p:sp>
      <p:sp>
        <p:nvSpPr>
          <p:cNvPr id="23556" name="Rectangle 1026"/>
          <p:cNvSpPr>
            <a:spLocks noGrp="1" noRot="1" noChangeAspect="1" noChangeArrowheads="1" noTextEdit="1"/>
          </p:cNvSpPr>
          <p:nvPr>
            <p:ph type="sldImg"/>
          </p:nvPr>
        </p:nvSpPr>
        <p:spPr>
          <a:ln/>
        </p:spPr>
      </p:sp>
      <p:sp>
        <p:nvSpPr>
          <p:cNvPr id="23557"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z="3700" b="1">
                <a:latin typeface="Arial" pitchFamily="34" charset="0"/>
              </a:rPr>
              <a:t>Classification by design </a:t>
            </a:r>
            <a:r>
              <a:rPr lang="en-GB" sz="3700">
                <a:latin typeface="Arial" pitchFamily="34" charset="0"/>
              </a:rPr>
              <a:t>capacity</a:t>
            </a:r>
            <a:endParaRPr lang="en-US" sz="3700">
              <a:latin typeface="Arial" pitchFamily="34" charset="0"/>
            </a:endParaRPr>
          </a:p>
        </p:txBody>
      </p:sp>
    </p:spTree>
    <p:extLst>
      <p:ext uri="{BB962C8B-B14F-4D97-AF65-F5344CB8AC3E}">
        <p14:creationId xmlns:p14="http://schemas.microsoft.com/office/powerpoint/2010/main" val="12949278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2355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A2F11FEF-B943-4946-A34C-1C287F3EE43C}" type="slidenum">
              <a:rPr lang="en-GB" sz="1200"/>
              <a:pPr/>
              <a:t>29</a:t>
            </a:fld>
            <a:endParaRPr lang="en-GB" sz="1200"/>
          </a:p>
        </p:txBody>
      </p:sp>
      <p:sp>
        <p:nvSpPr>
          <p:cNvPr id="23556" name="Rectangle 1026"/>
          <p:cNvSpPr>
            <a:spLocks noGrp="1" noRot="1" noChangeAspect="1" noChangeArrowheads="1" noTextEdit="1"/>
          </p:cNvSpPr>
          <p:nvPr>
            <p:ph type="sldImg"/>
          </p:nvPr>
        </p:nvSpPr>
        <p:spPr>
          <a:ln/>
        </p:spPr>
      </p:sp>
      <p:sp>
        <p:nvSpPr>
          <p:cNvPr id="23557"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z="3700" b="1">
                <a:latin typeface="Arial" pitchFamily="34" charset="0"/>
              </a:rPr>
              <a:t>Classification by design </a:t>
            </a:r>
            <a:r>
              <a:rPr lang="en-GB" sz="3700">
                <a:latin typeface="Arial" pitchFamily="34" charset="0"/>
              </a:rPr>
              <a:t>capacity</a:t>
            </a:r>
            <a:endParaRPr lang="en-US" sz="3700">
              <a:latin typeface="Arial" pitchFamily="34" charset="0"/>
            </a:endParaRPr>
          </a:p>
        </p:txBody>
      </p:sp>
    </p:spTree>
    <p:extLst>
      <p:ext uri="{BB962C8B-B14F-4D97-AF65-F5344CB8AC3E}">
        <p14:creationId xmlns:p14="http://schemas.microsoft.com/office/powerpoint/2010/main" val="2623959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12A54C-0FA2-48D3-B2FE-739530C47755}" type="slidenum">
              <a:rPr lang="en-US"/>
              <a:pPr fontAlgn="base">
                <a:spcBef>
                  <a:spcPct val="0"/>
                </a:spcBef>
                <a:spcAft>
                  <a:spcPct val="0"/>
                </a:spcAft>
              </a:pPr>
              <a:t>3</a:t>
            </a:fld>
            <a:endParaRPr lang="en-US"/>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Tree>
    <p:extLst>
      <p:ext uri="{BB962C8B-B14F-4D97-AF65-F5344CB8AC3E}">
        <p14:creationId xmlns:p14="http://schemas.microsoft.com/office/powerpoint/2010/main" val="17823583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2457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1E0406A6-1D3D-40A9-B7D6-876C10AEF68F}" type="slidenum">
              <a:rPr lang="en-GB" sz="1200"/>
              <a:pPr/>
              <a:t>30</a:t>
            </a:fld>
            <a:endParaRPr lang="en-GB" sz="1200"/>
          </a:p>
        </p:txBody>
      </p:sp>
      <p:sp>
        <p:nvSpPr>
          <p:cNvPr id="24580" name="Rectangle 2"/>
          <p:cNvSpPr>
            <a:spLocks noGrp="1" noRot="1" noChangeAspect="1" noChangeArrowheads="1" noTextEdit="1"/>
          </p:cNvSpPr>
          <p:nvPr>
            <p:ph type="sldImg"/>
          </p:nvPr>
        </p:nvSpPr>
        <p:spPr>
          <a:xfrm>
            <a:off x="1006475" y="685800"/>
            <a:ext cx="4845050" cy="3429000"/>
          </a:xfrm>
          <a:solidFill>
            <a:srgbClr val="FFFFFF"/>
          </a:solidFill>
          <a:ln/>
        </p:spPr>
      </p:sp>
      <p:sp>
        <p:nvSpPr>
          <p:cNvPr id="24581" name="Rectangle 3"/>
          <p:cNvSpPr>
            <a:spLocks noGrp="1" noChangeArrowheads="1"/>
          </p:cNvSpPr>
          <p:nvPr>
            <p:ph type="body" idx="1"/>
          </p:nvPr>
        </p:nvSpPr>
        <p:spPr>
          <a:xfrm>
            <a:off x="913991" y="4344357"/>
            <a:ext cx="5030018" cy="4113169"/>
          </a:xfrm>
          <a:solidFill>
            <a:srgbClr val="FFFFFF"/>
          </a:solidFill>
          <a:ln>
            <a:solidFill>
              <a:srgbClr val="000000"/>
            </a:solidFill>
          </a:ln>
        </p:spPr>
        <p:txBody>
          <a:bodyPr/>
          <a:lstStyle/>
          <a:p>
            <a:pPr eaLnBrk="1" hangingPunct="1"/>
            <a:r>
              <a:rPr lang="en-US" dirty="0" smtClean="0">
                <a:latin typeface="Arial" pitchFamily="34" charset="0"/>
              </a:rPr>
              <a:t>Term		Power output</a:t>
            </a:r>
          </a:p>
          <a:p>
            <a:pPr eaLnBrk="1" hangingPunct="1"/>
            <a:r>
              <a:rPr lang="en-US" dirty="0" smtClean="0">
                <a:latin typeface="Arial" pitchFamily="34" charset="0"/>
              </a:rPr>
              <a:t>Pico hydropower	&lt; 500 W</a:t>
            </a:r>
          </a:p>
          <a:p>
            <a:pPr eaLnBrk="1" hangingPunct="1"/>
            <a:r>
              <a:rPr lang="en-US" dirty="0" smtClean="0">
                <a:latin typeface="Arial" pitchFamily="34" charset="0"/>
              </a:rPr>
              <a:t>Micro hydropower	0.5 - 100 kW</a:t>
            </a:r>
          </a:p>
          <a:p>
            <a:pPr eaLnBrk="1" hangingPunct="1"/>
            <a:r>
              <a:rPr lang="en-US" dirty="0" smtClean="0">
                <a:latin typeface="Arial" pitchFamily="34" charset="0"/>
              </a:rPr>
              <a:t>Mini hydropower (MHP)	100 – 1 000 kW (=1 MW)</a:t>
            </a:r>
          </a:p>
          <a:p>
            <a:pPr eaLnBrk="1" hangingPunct="1"/>
            <a:r>
              <a:rPr lang="en-US" dirty="0" smtClean="0">
                <a:latin typeface="Arial" pitchFamily="34" charset="0"/>
              </a:rPr>
              <a:t>Small hydropower (SHP)	1 MW - 10 MW</a:t>
            </a:r>
          </a:p>
          <a:p>
            <a:pPr eaLnBrk="1" hangingPunct="1"/>
            <a:r>
              <a:rPr lang="en-US" dirty="0" smtClean="0">
                <a:latin typeface="Arial" pitchFamily="34" charset="0"/>
              </a:rPr>
              <a:t>Full scale (large) hydropower	&gt; 10 MW</a:t>
            </a:r>
          </a:p>
        </p:txBody>
      </p:sp>
    </p:spTree>
    <p:extLst>
      <p:ext uri="{BB962C8B-B14F-4D97-AF65-F5344CB8AC3E}">
        <p14:creationId xmlns:p14="http://schemas.microsoft.com/office/powerpoint/2010/main" val="35119242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2560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CC2DA95F-AAC1-4C26-A75B-C8629742635F}" type="slidenum">
              <a:rPr lang="en-GB" sz="1200"/>
              <a:pPr/>
              <a:t>31</a:t>
            </a:fld>
            <a:endParaRPr lang="en-GB" sz="1200"/>
          </a:p>
        </p:txBody>
      </p:sp>
      <p:sp>
        <p:nvSpPr>
          <p:cNvPr id="25604" name="Rectangle 2"/>
          <p:cNvSpPr>
            <a:spLocks noGrp="1" noRot="1" noChangeAspect="1" noChangeArrowheads="1" noTextEdit="1"/>
          </p:cNvSpPr>
          <p:nvPr>
            <p:ph type="sldImg"/>
          </p:nvPr>
        </p:nvSpPr>
        <p:spPr>
          <a:xfrm>
            <a:off x="1006475" y="685800"/>
            <a:ext cx="4845050" cy="3429000"/>
          </a:xfrm>
          <a:solidFill>
            <a:srgbClr val="FFFFFF"/>
          </a:solidFill>
          <a:ln/>
        </p:spPr>
      </p:sp>
      <p:sp>
        <p:nvSpPr>
          <p:cNvPr id="25605" name="Rectangle 3"/>
          <p:cNvSpPr>
            <a:spLocks noGrp="1" noChangeArrowheads="1"/>
          </p:cNvSpPr>
          <p:nvPr>
            <p:ph type="body" idx="1"/>
          </p:nvPr>
        </p:nvSpPr>
        <p:spPr>
          <a:xfrm>
            <a:off x="913991" y="4344357"/>
            <a:ext cx="5030018" cy="4113169"/>
          </a:xfrm>
          <a:solidFill>
            <a:srgbClr val="FFFFFF"/>
          </a:solidFill>
          <a:ln>
            <a:solidFill>
              <a:srgbClr val="000000"/>
            </a:solidFill>
          </a:ln>
        </p:spPr>
        <p:txBody>
          <a:bodyPr/>
          <a:lstStyle/>
          <a:p>
            <a:pPr eaLnBrk="1" hangingPunct="1">
              <a:spcBef>
                <a:spcPct val="0"/>
              </a:spcBef>
              <a:buFont typeface="Wingdings" pitchFamily="2" charset="2"/>
              <a:buChar char="Ø"/>
            </a:pPr>
            <a:r>
              <a:rPr lang="en-US" sz="2200">
                <a:latin typeface="Arial" pitchFamily="34" charset="0"/>
              </a:rPr>
              <a:t>Power supply for single or few households</a:t>
            </a:r>
          </a:p>
          <a:p>
            <a:pPr eaLnBrk="1" hangingPunct="1">
              <a:spcBef>
                <a:spcPct val="0"/>
              </a:spcBef>
              <a:buFont typeface="Wingdings" pitchFamily="2" charset="2"/>
              <a:buChar char="Ø"/>
            </a:pPr>
            <a:r>
              <a:rPr lang="en-US" sz="2200">
                <a:latin typeface="Arial" pitchFamily="34" charset="0"/>
              </a:rPr>
              <a:t>Cost start below 100 US$ per unit</a:t>
            </a:r>
          </a:p>
          <a:p>
            <a:pPr eaLnBrk="1" hangingPunct="1">
              <a:spcBef>
                <a:spcPct val="0"/>
              </a:spcBef>
              <a:buFont typeface="Wingdings" pitchFamily="2" charset="2"/>
              <a:buChar char="Ø"/>
            </a:pPr>
            <a:r>
              <a:rPr lang="en-US" sz="2200">
                <a:latin typeface="Arial" pitchFamily="34" charset="0"/>
              </a:rPr>
              <a:t>Only suitable for isolated operation</a:t>
            </a:r>
          </a:p>
          <a:p>
            <a:pPr eaLnBrk="1" hangingPunct="1">
              <a:spcBef>
                <a:spcPct val="0"/>
              </a:spcBef>
              <a:buFont typeface="Wingdings" pitchFamily="2" charset="2"/>
              <a:buChar char="Ø"/>
            </a:pPr>
            <a:r>
              <a:rPr lang="en-US" sz="2200">
                <a:latin typeface="Arial" pitchFamily="34" charset="0"/>
              </a:rPr>
              <a:t>Depending on type of installation usually very maintenance intense and less cost efficient than larger community-based systems</a:t>
            </a:r>
          </a:p>
        </p:txBody>
      </p:sp>
    </p:spTree>
    <p:extLst>
      <p:ext uri="{BB962C8B-B14F-4D97-AF65-F5344CB8AC3E}">
        <p14:creationId xmlns:p14="http://schemas.microsoft.com/office/powerpoint/2010/main" val="1052063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2662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51212CAC-ACA8-4E35-B30F-E7757ECCD6AA}" type="slidenum">
              <a:rPr lang="en-GB" sz="1200"/>
              <a:pPr/>
              <a:t>32</a:t>
            </a:fld>
            <a:endParaRPr lang="en-GB" sz="1200"/>
          </a:p>
        </p:txBody>
      </p:sp>
      <p:sp>
        <p:nvSpPr>
          <p:cNvPr id="26628" name="Rectangle 2"/>
          <p:cNvSpPr>
            <a:spLocks noGrp="1" noRot="1" noChangeAspect="1" noChangeArrowheads="1" noTextEdit="1"/>
          </p:cNvSpPr>
          <p:nvPr>
            <p:ph type="sldImg"/>
          </p:nvPr>
        </p:nvSpPr>
        <p:spPr>
          <a:xfrm>
            <a:off x="1006475" y="685800"/>
            <a:ext cx="4845050" cy="3429000"/>
          </a:xfrm>
          <a:solidFill>
            <a:srgbClr val="FFFFFF"/>
          </a:solidFill>
          <a:ln/>
        </p:spPr>
      </p:sp>
      <p:sp>
        <p:nvSpPr>
          <p:cNvPr id="26629" name="Rectangle 3"/>
          <p:cNvSpPr>
            <a:spLocks noGrp="1" noChangeArrowheads="1"/>
          </p:cNvSpPr>
          <p:nvPr>
            <p:ph type="body" idx="1"/>
          </p:nvPr>
        </p:nvSpPr>
        <p:spPr>
          <a:xfrm>
            <a:off x="913991" y="4344357"/>
            <a:ext cx="5030018" cy="4113169"/>
          </a:xfrm>
          <a:solidFill>
            <a:srgbClr val="FFFFFF"/>
          </a:solidFill>
          <a:ln>
            <a:solidFill>
              <a:srgbClr val="000000"/>
            </a:solidFill>
          </a:ln>
        </p:spPr>
        <p:txBody>
          <a:bodyPr/>
          <a:lstStyle/>
          <a:p>
            <a:pPr eaLnBrk="1" hangingPunct="1">
              <a:spcBef>
                <a:spcPct val="0"/>
              </a:spcBef>
              <a:buFont typeface="Wingdings" pitchFamily="2" charset="2"/>
              <a:buChar char="Ø"/>
            </a:pPr>
            <a:r>
              <a:rPr lang="en-US" sz="2200">
                <a:latin typeface="Arial" pitchFamily="34" charset="0"/>
              </a:rPr>
              <a:t>Power supply for several hundred households</a:t>
            </a:r>
          </a:p>
          <a:p>
            <a:pPr eaLnBrk="1" hangingPunct="1">
              <a:spcBef>
                <a:spcPct val="0"/>
              </a:spcBef>
              <a:buFont typeface="Wingdings" pitchFamily="2" charset="2"/>
              <a:buChar char="Ø"/>
            </a:pPr>
            <a:r>
              <a:rPr lang="en-US" sz="2200">
                <a:latin typeface="Arial" pitchFamily="34" charset="0"/>
              </a:rPr>
              <a:t>Cost start at 1000 US$ per kW installed capacity</a:t>
            </a:r>
          </a:p>
          <a:p>
            <a:pPr eaLnBrk="1" hangingPunct="1">
              <a:spcBef>
                <a:spcPct val="0"/>
              </a:spcBef>
              <a:buFont typeface="Wingdings" pitchFamily="2" charset="2"/>
              <a:buChar char="Ø"/>
            </a:pPr>
            <a:r>
              <a:rPr lang="de-CH" sz="2200">
                <a:latin typeface="Arial" pitchFamily="34" charset="0"/>
              </a:rPr>
              <a:t>Mostly used for isolated micro grids in the context of rural electrification</a:t>
            </a:r>
          </a:p>
          <a:p>
            <a:pPr eaLnBrk="1" hangingPunct="1">
              <a:spcBef>
                <a:spcPct val="0"/>
              </a:spcBef>
              <a:buFont typeface="Wingdings" pitchFamily="2" charset="2"/>
              <a:buChar char="Ø"/>
            </a:pPr>
            <a:r>
              <a:rPr lang="de-CH" sz="2200">
                <a:latin typeface="Arial" pitchFamily="34" charset="0"/>
              </a:rPr>
              <a:t>Grid connection possible</a:t>
            </a:r>
            <a:endParaRPr lang="en-US" sz="2200">
              <a:latin typeface="Arial" pitchFamily="34" charset="0"/>
            </a:endParaRPr>
          </a:p>
          <a:p>
            <a:pPr eaLnBrk="1" hangingPunct="1"/>
            <a:endParaRPr lang="en-US" smtClean="0">
              <a:latin typeface="Arial" pitchFamily="34" charset="0"/>
            </a:endParaRPr>
          </a:p>
        </p:txBody>
      </p:sp>
    </p:spTree>
    <p:extLst>
      <p:ext uri="{BB962C8B-B14F-4D97-AF65-F5344CB8AC3E}">
        <p14:creationId xmlns:p14="http://schemas.microsoft.com/office/powerpoint/2010/main" val="3498200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2765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BB48EE87-A96F-4EBB-A19A-3146B341C557}" type="slidenum">
              <a:rPr lang="en-GB" sz="1200"/>
              <a:pPr/>
              <a:t>33</a:t>
            </a:fld>
            <a:endParaRPr lang="en-GB" sz="1200"/>
          </a:p>
        </p:txBody>
      </p:sp>
      <p:sp>
        <p:nvSpPr>
          <p:cNvPr id="27652" name="Rectangle 2"/>
          <p:cNvSpPr>
            <a:spLocks noGrp="1" noRot="1" noChangeAspect="1" noChangeArrowheads="1" noTextEdit="1"/>
          </p:cNvSpPr>
          <p:nvPr>
            <p:ph type="sldImg"/>
          </p:nvPr>
        </p:nvSpPr>
        <p:spPr>
          <a:xfrm>
            <a:off x="1006475" y="685800"/>
            <a:ext cx="4845050" cy="3429000"/>
          </a:xfrm>
          <a:solidFill>
            <a:srgbClr val="FFFFFF"/>
          </a:solidFill>
          <a:ln/>
        </p:spPr>
      </p:sp>
      <p:sp>
        <p:nvSpPr>
          <p:cNvPr id="27653" name="Rectangle 3"/>
          <p:cNvSpPr>
            <a:spLocks noGrp="1" noChangeArrowheads="1"/>
          </p:cNvSpPr>
          <p:nvPr>
            <p:ph type="body" idx="1"/>
          </p:nvPr>
        </p:nvSpPr>
        <p:spPr>
          <a:xfrm>
            <a:off x="913991" y="4344357"/>
            <a:ext cx="5030018" cy="4113169"/>
          </a:xfrm>
          <a:solidFill>
            <a:srgbClr val="FFFFFF"/>
          </a:solidFill>
          <a:ln>
            <a:solidFill>
              <a:srgbClr val="000000"/>
            </a:solidFill>
          </a:ln>
        </p:spPr>
        <p:txBody>
          <a:bodyPr/>
          <a:lstStyle/>
          <a:p>
            <a:pPr eaLnBrk="1" hangingPunct="1">
              <a:spcBef>
                <a:spcPct val="0"/>
              </a:spcBef>
              <a:buFont typeface="Wingdings" pitchFamily="2" charset="2"/>
              <a:buChar char="Ø"/>
            </a:pPr>
            <a:r>
              <a:rPr lang="en-GB" sz="2200">
                <a:latin typeface="Arial" pitchFamily="34" charset="0"/>
              </a:rPr>
              <a:t>Power supply for up several thousand households</a:t>
            </a:r>
          </a:p>
          <a:p>
            <a:pPr eaLnBrk="1" hangingPunct="1">
              <a:spcBef>
                <a:spcPct val="0"/>
              </a:spcBef>
              <a:buFont typeface="Wingdings" pitchFamily="2" charset="2"/>
              <a:buChar char="Ø"/>
            </a:pPr>
            <a:r>
              <a:rPr lang="en-GB" sz="2200">
                <a:latin typeface="Arial" pitchFamily="34" charset="0"/>
              </a:rPr>
              <a:t>Promising potential on smaller rivers</a:t>
            </a:r>
          </a:p>
          <a:p>
            <a:pPr eaLnBrk="1" hangingPunct="1">
              <a:spcBef>
                <a:spcPct val="0"/>
              </a:spcBef>
              <a:buFont typeface="Wingdings" pitchFamily="2" charset="2"/>
              <a:buChar char="Ø"/>
            </a:pPr>
            <a:r>
              <a:rPr lang="en-GB" sz="2200">
                <a:latin typeface="Arial" pitchFamily="34" charset="0"/>
              </a:rPr>
              <a:t>Can substantially contribute to stabilization of grid, especially at end-points</a:t>
            </a:r>
          </a:p>
          <a:p>
            <a:pPr eaLnBrk="1" hangingPunct="1">
              <a:spcBef>
                <a:spcPct val="0"/>
              </a:spcBef>
              <a:buFont typeface="Wingdings" pitchFamily="2" charset="2"/>
              <a:buChar char="Ø"/>
            </a:pPr>
            <a:r>
              <a:rPr lang="en-GB" sz="2200">
                <a:latin typeface="Arial" pitchFamily="34" charset="0"/>
              </a:rPr>
              <a:t>Larger-scale productive use possible (e.g. tea factories)</a:t>
            </a:r>
          </a:p>
          <a:p>
            <a:pPr eaLnBrk="1" hangingPunct="1"/>
            <a:endParaRPr lang="en-US" smtClean="0">
              <a:latin typeface="Arial" pitchFamily="34" charset="0"/>
            </a:endParaRPr>
          </a:p>
        </p:txBody>
      </p:sp>
    </p:spTree>
    <p:extLst>
      <p:ext uri="{BB962C8B-B14F-4D97-AF65-F5344CB8AC3E}">
        <p14:creationId xmlns:p14="http://schemas.microsoft.com/office/powerpoint/2010/main" val="2918199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2867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A7085EE6-4B01-426C-B4DA-712FD87634ED}" type="slidenum">
              <a:rPr lang="en-GB" sz="1200"/>
              <a:pPr/>
              <a:t>34</a:t>
            </a:fld>
            <a:endParaRPr lang="en-GB" sz="1200"/>
          </a:p>
        </p:txBody>
      </p:sp>
      <p:sp>
        <p:nvSpPr>
          <p:cNvPr id="28676" name="Rectangle 2"/>
          <p:cNvSpPr>
            <a:spLocks noGrp="1" noRot="1" noChangeAspect="1" noChangeArrowheads="1" noTextEdit="1"/>
          </p:cNvSpPr>
          <p:nvPr>
            <p:ph type="sldImg"/>
          </p:nvPr>
        </p:nvSpPr>
        <p:spPr>
          <a:xfrm>
            <a:off x="1006475" y="685800"/>
            <a:ext cx="4845050" cy="3429000"/>
          </a:xfrm>
          <a:solidFill>
            <a:srgbClr val="FFFFFF"/>
          </a:solidFill>
          <a:ln/>
        </p:spPr>
      </p:sp>
      <p:sp>
        <p:nvSpPr>
          <p:cNvPr id="28677" name="Rectangle 3"/>
          <p:cNvSpPr>
            <a:spLocks noGrp="1" noChangeArrowheads="1"/>
          </p:cNvSpPr>
          <p:nvPr>
            <p:ph type="body" idx="1"/>
          </p:nvPr>
        </p:nvSpPr>
        <p:spPr>
          <a:xfrm>
            <a:off x="913991" y="4344357"/>
            <a:ext cx="5030018" cy="4113169"/>
          </a:xfrm>
          <a:solidFill>
            <a:srgbClr val="FFFFFF"/>
          </a:solidFill>
          <a:ln>
            <a:solidFill>
              <a:srgbClr val="000000"/>
            </a:solidFill>
          </a:ln>
        </p:spPr>
        <p:txBody>
          <a:bodyPr/>
          <a:lstStyle/>
          <a:p>
            <a:pPr eaLnBrk="1" hangingPunct="1">
              <a:spcBef>
                <a:spcPct val="0"/>
              </a:spcBef>
              <a:buFont typeface="Wingdings" pitchFamily="2" charset="2"/>
              <a:buChar char="Ø"/>
            </a:pPr>
            <a:r>
              <a:rPr lang="en-GB" sz="2200">
                <a:latin typeface="Arial" pitchFamily="34" charset="0"/>
              </a:rPr>
              <a:t>Power supply for up to several ten thousand households</a:t>
            </a:r>
          </a:p>
          <a:p>
            <a:pPr eaLnBrk="1" hangingPunct="1">
              <a:spcBef>
                <a:spcPct val="0"/>
              </a:spcBef>
              <a:buFont typeface="Wingdings" pitchFamily="2" charset="2"/>
              <a:buChar char="Ø"/>
            </a:pPr>
            <a:r>
              <a:rPr lang="en-GB" sz="2200">
                <a:latin typeface="Arial" pitchFamily="34" charset="0"/>
              </a:rPr>
              <a:t>Promising potential on medium sized rivers</a:t>
            </a:r>
          </a:p>
          <a:p>
            <a:pPr eaLnBrk="1" hangingPunct="1">
              <a:spcBef>
                <a:spcPct val="0"/>
              </a:spcBef>
              <a:buFont typeface="Wingdings" pitchFamily="2" charset="2"/>
              <a:buChar char="Ø"/>
            </a:pPr>
            <a:r>
              <a:rPr lang="en-GB" sz="2200">
                <a:latin typeface="Arial" pitchFamily="34" charset="0"/>
              </a:rPr>
              <a:t>Can contribute to stabilization of grid</a:t>
            </a:r>
          </a:p>
          <a:p>
            <a:pPr eaLnBrk="1" hangingPunct="1"/>
            <a:endParaRPr lang="en-US" smtClean="0">
              <a:latin typeface="Arial" pitchFamily="34" charset="0"/>
            </a:endParaRPr>
          </a:p>
        </p:txBody>
      </p:sp>
    </p:spTree>
    <p:extLst>
      <p:ext uri="{BB962C8B-B14F-4D97-AF65-F5344CB8AC3E}">
        <p14:creationId xmlns:p14="http://schemas.microsoft.com/office/powerpoint/2010/main" val="9166416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296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A969CE7B-009D-4871-A9C8-DADD4E6EBED5}" type="slidenum">
              <a:rPr lang="en-GB" sz="1200"/>
              <a:pPr/>
              <a:t>35</a:t>
            </a:fld>
            <a:endParaRPr lang="en-GB" sz="1200"/>
          </a:p>
        </p:txBody>
      </p:sp>
      <p:sp>
        <p:nvSpPr>
          <p:cNvPr id="29700" name="Rectangle 2"/>
          <p:cNvSpPr>
            <a:spLocks noGrp="1" noRot="1" noChangeAspect="1" noChangeArrowheads="1" noTextEdit="1"/>
          </p:cNvSpPr>
          <p:nvPr>
            <p:ph type="sldImg"/>
          </p:nvPr>
        </p:nvSpPr>
        <p:spPr>
          <a:ln/>
        </p:spPr>
      </p:sp>
      <p:sp>
        <p:nvSpPr>
          <p:cNvPr id="2970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buFont typeface="Wingdings" pitchFamily="2" charset="2"/>
              <a:buChar char="Ø"/>
            </a:pPr>
            <a:r>
              <a:rPr lang="en-GB" sz="2200">
                <a:latin typeface="Arial" pitchFamily="34" charset="0"/>
              </a:rPr>
              <a:t>Power supply for municipalities of large cities and supply to national grids</a:t>
            </a:r>
            <a:endParaRPr lang="en-US" smtClean="0">
              <a:latin typeface="Arial" pitchFamily="34" charset="0"/>
            </a:endParaRPr>
          </a:p>
        </p:txBody>
      </p:sp>
    </p:spTree>
    <p:extLst>
      <p:ext uri="{BB962C8B-B14F-4D97-AF65-F5344CB8AC3E}">
        <p14:creationId xmlns:p14="http://schemas.microsoft.com/office/powerpoint/2010/main" val="15310666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3072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91D35F50-247B-474E-8A26-56A829A92904}" type="slidenum">
              <a:rPr lang="en-GB" sz="1200"/>
              <a:pPr/>
              <a:t>36</a:t>
            </a:fld>
            <a:endParaRPr lang="en-GB" sz="1200"/>
          </a:p>
        </p:txBody>
      </p:sp>
      <p:sp>
        <p:nvSpPr>
          <p:cNvPr id="30724" name="Rectangle 1026"/>
          <p:cNvSpPr>
            <a:spLocks noGrp="1" noRot="1" noChangeAspect="1" noChangeArrowheads="1" noTextEdit="1"/>
          </p:cNvSpPr>
          <p:nvPr>
            <p:ph type="sldImg"/>
          </p:nvPr>
        </p:nvSpPr>
        <p:spPr>
          <a:ln/>
        </p:spPr>
      </p:sp>
      <p:sp>
        <p:nvSpPr>
          <p:cNvPr id="30725"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z="3700" b="1">
                <a:latin typeface="Arial" pitchFamily="34" charset="0"/>
              </a:rPr>
              <a:t>Classification by design </a:t>
            </a:r>
            <a:r>
              <a:rPr lang="en-GB" sz="3700">
                <a:latin typeface="Arial" pitchFamily="34" charset="0"/>
              </a:rPr>
              <a:t>capacity</a:t>
            </a:r>
            <a:endParaRPr lang="en-US" sz="3700">
              <a:latin typeface="Arial" pitchFamily="34" charset="0"/>
            </a:endParaRPr>
          </a:p>
        </p:txBody>
      </p:sp>
    </p:spTree>
    <p:extLst>
      <p:ext uri="{BB962C8B-B14F-4D97-AF65-F5344CB8AC3E}">
        <p14:creationId xmlns:p14="http://schemas.microsoft.com/office/powerpoint/2010/main" val="11141425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2AF03ACB-0E92-47FB-8FB9-A5F4795989E2}" type="slidenum">
              <a:rPr lang="en-GB" sz="1200"/>
              <a:pPr/>
              <a:t>37</a:t>
            </a:fld>
            <a:endParaRPr lang="en-GB" sz="1200"/>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5"/>
              </a:spcBef>
              <a:spcAft>
                <a:spcPts val="277"/>
              </a:spcAft>
            </a:pPr>
            <a:r>
              <a:rPr lang="en-GB" smtClean="0">
                <a:latin typeface="Arial" pitchFamily="34" charset="0"/>
              </a:rPr>
              <a:t>Most literature recommends the following general limits:</a:t>
            </a:r>
          </a:p>
          <a:p>
            <a:pPr>
              <a:spcBef>
                <a:spcPts val="185"/>
              </a:spcBef>
              <a:spcAft>
                <a:spcPts val="277"/>
              </a:spcAft>
              <a:buFontTx/>
              <a:buChar char="•"/>
            </a:pPr>
            <a:r>
              <a:rPr lang="en-GB" smtClean="0">
                <a:latin typeface="Arial" pitchFamily="34" charset="0"/>
              </a:rPr>
              <a:t>low-head plants			H &lt; 15m</a:t>
            </a:r>
          </a:p>
          <a:p>
            <a:pPr>
              <a:spcBef>
                <a:spcPts val="185"/>
              </a:spcBef>
              <a:spcAft>
                <a:spcPts val="277"/>
              </a:spcAft>
              <a:buFontTx/>
              <a:buChar char="•"/>
            </a:pPr>
            <a:r>
              <a:rPr lang="en-GB" smtClean="0">
                <a:latin typeface="Arial" pitchFamily="34" charset="0"/>
              </a:rPr>
              <a:t>medium-head plants		H = 15 to 50m</a:t>
            </a:r>
          </a:p>
          <a:p>
            <a:pPr>
              <a:spcBef>
                <a:spcPts val="185"/>
              </a:spcBef>
              <a:spcAft>
                <a:spcPts val="277"/>
              </a:spcAft>
              <a:buFontTx/>
              <a:buChar char="•"/>
            </a:pPr>
            <a:r>
              <a:rPr lang="en-GB" smtClean="0">
                <a:latin typeface="Arial" pitchFamily="34" charset="0"/>
              </a:rPr>
              <a:t>high-head plants			H &gt; 50m</a:t>
            </a:r>
          </a:p>
          <a:p>
            <a:pPr eaLnBrk="1" hangingPunct="1"/>
            <a:endParaRPr lang="en-US" smtClean="0">
              <a:latin typeface="Arial" pitchFamily="34" charset="0"/>
            </a:endParaRPr>
          </a:p>
        </p:txBody>
      </p:sp>
    </p:spTree>
    <p:extLst>
      <p:ext uri="{BB962C8B-B14F-4D97-AF65-F5344CB8AC3E}">
        <p14:creationId xmlns:p14="http://schemas.microsoft.com/office/powerpoint/2010/main" val="328671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Trebuchet MS" pitchFamily="34" charset="0"/>
              </a:defRPr>
            </a:lvl1pPr>
            <a:lvl2pPr marL="742950" indent="-285750">
              <a:defRPr sz="1600">
                <a:solidFill>
                  <a:schemeClr val="tx1"/>
                </a:solidFill>
                <a:latin typeface="Trebuchet MS" pitchFamily="34" charset="0"/>
              </a:defRPr>
            </a:lvl2pPr>
            <a:lvl3pPr marL="1143000" indent="-228600">
              <a:defRPr sz="1600">
                <a:solidFill>
                  <a:schemeClr val="tx1"/>
                </a:solidFill>
                <a:latin typeface="Trebuchet MS" pitchFamily="34" charset="0"/>
              </a:defRPr>
            </a:lvl3pPr>
            <a:lvl4pPr marL="1600200" indent="-228600">
              <a:defRPr sz="1600">
                <a:solidFill>
                  <a:schemeClr val="tx1"/>
                </a:solidFill>
                <a:latin typeface="Trebuchet MS" pitchFamily="34" charset="0"/>
              </a:defRPr>
            </a:lvl4pPr>
            <a:lvl5pPr marL="2057400" indent="-228600">
              <a:defRPr sz="1600">
                <a:solidFill>
                  <a:schemeClr val="tx1"/>
                </a:solidFill>
                <a:latin typeface="Trebuchet MS" pitchFamily="34" charset="0"/>
              </a:defRPr>
            </a:lvl5pPr>
            <a:lvl6pPr marL="2514600" indent="-228600" algn="ctr" eaLnBrk="0" fontAlgn="base" hangingPunct="0">
              <a:spcBef>
                <a:spcPct val="50000"/>
              </a:spcBef>
              <a:spcAft>
                <a:spcPct val="0"/>
              </a:spcAft>
              <a:defRPr sz="1600">
                <a:solidFill>
                  <a:schemeClr val="tx1"/>
                </a:solidFill>
                <a:latin typeface="Trebuchet MS" pitchFamily="34" charset="0"/>
              </a:defRPr>
            </a:lvl6pPr>
            <a:lvl7pPr marL="2971800" indent="-228600" algn="ctr" eaLnBrk="0" fontAlgn="base" hangingPunct="0">
              <a:spcBef>
                <a:spcPct val="50000"/>
              </a:spcBef>
              <a:spcAft>
                <a:spcPct val="0"/>
              </a:spcAft>
              <a:defRPr sz="1600">
                <a:solidFill>
                  <a:schemeClr val="tx1"/>
                </a:solidFill>
                <a:latin typeface="Trebuchet MS" pitchFamily="34" charset="0"/>
              </a:defRPr>
            </a:lvl7pPr>
            <a:lvl8pPr marL="3429000" indent="-228600" algn="ctr" eaLnBrk="0" fontAlgn="base" hangingPunct="0">
              <a:spcBef>
                <a:spcPct val="50000"/>
              </a:spcBef>
              <a:spcAft>
                <a:spcPct val="0"/>
              </a:spcAft>
              <a:defRPr sz="1600">
                <a:solidFill>
                  <a:schemeClr val="tx1"/>
                </a:solidFill>
                <a:latin typeface="Trebuchet MS" pitchFamily="34" charset="0"/>
              </a:defRPr>
            </a:lvl8pPr>
            <a:lvl9pPr marL="3886200" indent="-228600" algn="ctr" eaLnBrk="0" fontAlgn="base" hangingPunct="0">
              <a:spcBef>
                <a:spcPct val="50000"/>
              </a:spcBef>
              <a:spcAft>
                <a:spcPct val="0"/>
              </a:spcAft>
              <a:defRPr sz="1600">
                <a:solidFill>
                  <a:schemeClr val="tx1"/>
                </a:solidFill>
                <a:latin typeface="Trebuchet MS" pitchFamily="34" charset="0"/>
              </a:defRPr>
            </a:lvl9pPr>
          </a:lstStyle>
          <a:p>
            <a:r>
              <a:rPr lang="en-GB" sz="1200" smtClean="0">
                <a:latin typeface="Arial" charset="0"/>
              </a:rPr>
              <a:t>1a. Classification</a:t>
            </a:r>
          </a:p>
        </p:txBody>
      </p:sp>
      <p:sp>
        <p:nvSpPr>
          <p:cNvPr id="3891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Trebuchet MS" pitchFamily="34" charset="0"/>
              </a:defRPr>
            </a:lvl1pPr>
            <a:lvl2pPr marL="742950" indent="-285750">
              <a:defRPr sz="1600">
                <a:solidFill>
                  <a:schemeClr val="tx1"/>
                </a:solidFill>
                <a:latin typeface="Trebuchet MS" pitchFamily="34" charset="0"/>
              </a:defRPr>
            </a:lvl2pPr>
            <a:lvl3pPr marL="1143000" indent="-228600">
              <a:defRPr sz="1600">
                <a:solidFill>
                  <a:schemeClr val="tx1"/>
                </a:solidFill>
                <a:latin typeface="Trebuchet MS" pitchFamily="34" charset="0"/>
              </a:defRPr>
            </a:lvl3pPr>
            <a:lvl4pPr marL="1600200" indent="-228600">
              <a:defRPr sz="1600">
                <a:solidFill>
                  <a:schemeClr val="tx1"/>
                </a:solidFill>
                <a:latin typeface="Trebuchet MS" pitchFamily="34" charset="0"/>
              </a:defRPr>
            </a:lvl4pPr>
            <a:lvl5pPr marL="2057400" indent="-228600">
              <a:defRPr sz="1600">
                <a:solidFill>
                  <a:schemeClr val="tx1"/>
                </a:solidFill>
                <a:latin typeface="Trebuchet MS" pitchFamily="34" charset="0"/>
              </a:defRPr>
            </a:lvl5pPr>
            <a:lvl6pPr marL="2514600" indent="-228600" algn="ctr" eaLnBrk="0" fontAlgn="base" hangingPunct="0">
              <a:spcBef>
                <a:spcPct val="50000"/>
              </a:spcBef>
              <a:spcAft>
                <a:spcPct val="0"/>
              </a:spcAft>
              <a:defRPr sz="1600">
                <a:solidFill>
                  <a:schemeClr val="tx1"/>
                </a:solidFill>
                <a:latin typeface="Trebuchet MS" pitchFamily="34" charset="0"/>
              </a:defRPr>
            </a:lvl6pPr>
            <a:lvl7pPr marL="2971800" indent="-228600" algn="ctr" eaLnBrk="0" fontAlgn="base" hangingPunct="0">
              <a:spcBef>
                <a:spcPct val="50000"/>
              </a:spcBef>
              <a:spcAft>
                <a:spcPct val="0"/>
              </a:spcAft>
              <a:defRPr sz="1600">
                <a:solidFill>
                  <a:schemeClr val="tx1"/>
                </a:solidFill>
                <a:latin typeface="Trebuchet MS" pitchFamily="34" charset="0"/>
              </a:defRPr>
            </a:lvl7pPr>
            <a:lvl8pPr marL="3429000" indent="-228600" algn="ctr" eaLnBrk="0" fontAlgn="base" hangingPunct="0">
              <a:spcBef>
                <a:spcPct val="50000"/>
              </a:spcBef>
              <a:spcAft>
                <a:spcPct val="0"/>
              </a:spcAft>
              <a:defRPr sz="1600">
                <a:solidFill>
                  <a:schemeClr val="tx1"/>
                </a:solidFill>
                <a:latin typeface="Trebuchet MS" pitchFamily="34" charset="0"/>
              </a:defRPr>
            </a:lvl8pPr>
            <a:lvl9pPr marL="3886200" indent="-228600" algn="ctr" eaLnBrk="0" fontAlgn="base" hangingPunct="0">
              <a:spcBef>
                <a:spcPct val="50000"/>
              </a:spcBef>
              <a:spcAft>
                <a:spcPct val="0"/>
              </a:spcAft>
              <a:defRPr sz="1600">
                <a:solidFill>
                  <a:schemeClr val="tx1"/>
                </a:solidFill>
                <a:latin typeface="Trebuchet MS" pitchFamily="34" charset="0"/>
              </a:defRPr>
            </a:lvl9pPr>
          </a:lstStyle>
          <a:p>
            <a:fld id="{36EA0A3F-9154-48AD-A7C8-01D1DB71B573}" type="slidenum">
              <a:rPr lang="en-GB" sz="1200" smtClean="0">
                <a:latin typeface="Arial" charset="0"/>
              </a:rPr>
              <a:pPr/>
              <a:t>38</a:t>
            </a:fld>
            <a:endParaRPr lang="en-GB" sz="1200" smtClean="0">
              <a:latin typeface="Arial" charset="0"/>
            </a:endParaRPr>
          </a:p>
        </p:txBody>
      </p:sp>
      <p:sp>
        <p:nvSpPr>
          <p:cNvPr id="38916" name="Rectangle 4"/>
          <p:cNvSpPr>
            <a:spLocks noGrp="1" noRot="1" noChangeAspect="1" noChangeArrowheads="1" noTextEdit="1"/>
          </p:cNvSpPr>
          <p:nvPr>
            <p:ph type="sldImg"/>
          </p:nvPr>
        </p:nvSpPr>
        <p:spPr>
          <a:xfrm>
            <a:off x="803275" y="614363"/>
            <a:ext cx="5267325" cy="3729037"/>
          </a:xfrm>
          <a:ln/>
        </p:spPr>
      </p:sp>
      <p:sp>
        <p:nvSpPr>
          <p:cNvPr id="38917"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Low head with diversion channel</a:t>
            </a:r>
          </a:p>
          <a:p>
            <a:pPr eaLnBrk="1" hangingPunct="1"/>
            <a:endParaRPr lang="en-US" smtClean="0"/>
          </a:p>
        </p:txBody>
      </p:sp>
    </p:spTree>
    <p:extLst>
      <p:ext uri="{BB962C8B-B14F-4D97-AF65-F5344CB8AC3E}">
        <p14:creationId xmlns:p14="http://schemas.microsoft.com/office/powerpoint/2010/main" val="21890910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Trebuchet MS" pitchFamily="34" charset="0"/>
              </a:defRPr>
            </a:lvl1pPr>
            <a:lvl2pPr marL="742950" indent="-285750">
              <a:defRPr sz="1600">
                <a:solidFill>
                  <a:schemeClr val="tx1"/>
                </a:solidFill>
                <a:latin typeface="Trebuchet MS" pitchFamily="34" charset="0"/>
              </a:defRPr>
            </a:lvl2pPr>
            <a:lvl3pPr marL="1143000" indent="-228600">
              <a:defRPr sz="1600">
                <a:solidFill>
                  <a:schemeClr val="tx1"/>
                </a:solidFill>
                <a:latin typeface="Trebuchet MS" pitchFamily="34" charset="0"/>
              </a:defRPr>
            </a:lvl3pPr>
            <a:lvl4pPr marL="1600200" indent="-228600">
              <a:defRPr sz="1600">
                <a:solidFill>
                  <a:schemeClr val="tx1"/>
                </a:solidFill>
                <a:latin typeface="Trebuchet MS" pitchFamily="34" charset="0"/>
              </a:defRPr>
            </a:lvl4pPr>
            <a:lvl5pPr marL="2057400" indent="-228600">
              <a:defRPr sz="1600">
                <a:solidFill>
                  <a:schemeClr val="tx1"/>
                </a:solidFill>
                <a:latin typeface="Trebuchet MS" pitchFamily="34" charset="0"/>
              </a:defRPr>
            </a:lvl5pPr>
            <a:lvl6pPr marL="2514600" indent="-228600" algn="ctr" eaLnBrk="0" fontAlgn="base" hangingPunct="0">
              <a:spcBef>
                <a:spcPct val="50000"/>
              </a:spcBef>
              <a:spcAft>
                <a:spcPct val="0"/>
              </a:spcAft>
              <a:defRPr sz="1600">
                <a:solidFill>
                  <a:schemeClr val="tx1"/>
                </a:solidFill>
                <a:latin typeface="Trebuchet MS" pitchFamily="34" charset="0"/>
              </a:defRPr>
            </a:lvl6pPr>
            <a:lvl7pPr marL="2971800" indent="-228600" algn="ctr" eaLnBrk="0" fontAlgn="base" hangingPunct="0">
              <a:spcBef>
                <a:spcPct val="50000"/>
              </a:spcBef>
              <a:spcAft>
                <a:spcPct val="0"/>
              </a:spcAft>
              <a:defRPr sz="1600">
                <a:solidFill>
                  <a:schemeClr val="tx1"/>
                </a:solidFill>
                <a:latin typeface="Trebuchet MS" pitchFamily="34" charset="0"/>
              </a:defRPr>
            </a:lvl7pPr>
            <a:lvl8pPr marL="3429000" indent="-228600" algn="ctr" eaLnBrk="0" fontAlgn="base" hangingPunct="0">
              <a:spcBef>
                <a:spcPct val="50000"/>
              </a:spcBef>
              <a:spcAft>
                <a:spcPct val="0"/>
              </a:spcAft>
              <a:defRPr sz="1600">
                <a:solidFill>
                  <a:schemeClr val="tx1"/>
                </a:solidFill>
                <a:latin typeface="Trebuchet MS" pitchFamily="34" charset="0"/>
              </a:defRPr>
            </a:lvl8pPr>
            <a:lvl9pPr marL="3886200" indent="-228600" algn="ctr" eaLnBrk="0" fontAlgn="base" hangingPunct="0">
              <a:spcBef>
                <a:spcPct val="50000"/>
              </a:spcBef>
              <a:spcAft>
                <a:spcPct val="0"/>
              </a:spcAft>
              <a:defRPr sz="1600">
                <a:solidFill>
                  <a:schemeClr val="tx1"/>
                </a:solidFill>
                <a:latin typeface="Trebuchet MS" pitchFamily="34" charset="0"/>
              </a:defRPr>
            </a:lvl9pPr>
          </a:lstStyle>
          <a:p>
            <a:r>
              <a:rPr lang="en-GB" sz="1200" smtClean="0">
                <a:latin typeface="Arial" charset="0"/>
              </a:rPr>
              <a:t>1a. Classification</a:t>
            </a:r>
          </a:p>
        </p:txBody>
      </p:sp>
      <p:sp>
        <p:nvSpPr>
          <p:cNvPr id="4198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Trebuchet MS" pitchFamily="34" charset="0"/>
              </a:defRPr>
            </a:lvl1pPr>
            <a:lvl2pPr marL="742950" indent="-285750">
              <a:defRPr sz="1600">
                <a:solidFill>
                  <a:schemeClr val="tx1"/>
                </a:solidFill>
                <a:latin typeface="Trebuchet MS" pitchFamily="34" charset="0"/>
              </a:defRPr>
            </a:lvl2pPr>
            <a:lvl3pPr marL="1143000" indent="-228600">
              <a:defRPr sz="1600">
                <a:solidFill>
                  <a:schemeClr val="tx1"/>
                </a:solidFill>
                <a:latin typeface="Trebuchet MS" pitchFamily="34" charset="0"/>
              </a:defRPr>
            </a:lvl3pPr>
            <a:lvl4pPr marL="1600200" indent="-228600">
              <a:defRPr sz="1600">
                <a:solidFill>
                  <a:schemeClr val="tx1"/>
                </a:solidFill>
                <a:latin typeface="Trebuchet MS" pitchFamily="34" charset="0"/>
              </a:defRPr>
            </a:lvl4pPr>
            <a:lvl5pPr marL="2057400" indent="-228600">
              <a:defRPr sz="1600">
                <a:solidFill>
                  <a:schemeClr val="tx1"/>
                </a:solidFill>
                <a:latin typeface="Trebuchet MS" pitchFamily="34" charset="0"/>
              </a:defRPr>
            </a:lvl5pPr>
            <a:lvl6pPr marL="2514600" indent="-228600" algn="ctr" eaLnBrk="0" fontAlgn="base" hangingPunct="0">
              <a:spcBef>
                <a:spcPct val="50000"/>
              </a:spcBef>
              <a:spcAft>
                <a:spcPct val="0"/>
              </a:spcAft>
              <a:defRPr sz="1600">
                <a:solidFill>
                  <a:schemeClr val="tx1"/>
                </a:solidFill>
                <a:latin typeface="Trebuchet MS" pitchFamily="34" charset="0"/>
              </a:defRPr>
            </a:lvl6pPr>
            <a:lvl7pPr marL="2971800" indent="-228600" algn="ctr" eaLnBrk="0" fontAlgn="base" hangingPunct="0">
              <a:spcBef>
                <a:spcPct val="50000"/>
              </a:spcBef>
              <a:spcAft>
                <a:spcPct val="0"/>
              </a:spcAft>
              <a:defRPr sz="1600">
                <a:solidFill>
                  <a:schemeClr val="tx1"/>
                </a:solidFill>
                <a:latin typeface="Trebuchet MS" pitchFamily="34" charset="0"/>
              </a:defRPr>
            </a:lvl7pPr>
            <a:lvl8pPr marL="3429000" indent="-228600" algn="ctr" eaLnBrk="0" fontAlgn="base" hangingPunct="0">
              <a:spcBef>
                <a:spcPct val="50000"/>
              </a:spcBef>
              <a:spcAft>
                <a:spcPct val="0"/>
              </a:spcAft>
              <a:defRPr sz="1600">
                <a:solidFill>
                  <a:schemeClr val="tx1"/>
                </a:solidFill>
                <a:latin typeface="Trebuchet MS" pitchFamily="34" charset="0"/>
              </a:defRPr>
            </a:lvl8pPr>
            <a:lvl9pPr marL="3886200" indent="-228600" algn="ctr" eaLnBrk="0" fontAlgn="base" hangingPunct="0">
              <a:spcBef>
                <a:spcPct val="50000"/>
              </a:spcBef>
              <a:spcAft>
                <a:spcPct val="0"/>
              </a:spcAft>
              <a:defRPr sz="1600">
                <a:solidFill>
                  <a:schemeClr val="tx1"/>
                </a:solidFill>
                <a:latin typeface="Trebuchet MS" pitchFamily="34" charset="0"/>
              </a:defRPr>
            </a:lvl9pPr>
          </a:lstStyle>
          <a:p>
            <a:fld id="{2C5F8F89-81F1-4826-BAE7-0313EF4FC4D6}" type="slidenum">
              <a:rPr lang="en-GB" sz="1200" smtClean="0">
                <a:latin typeface="Arial" charset="0"/>
              </a:rPr>
              <a:pPr/>
              <a:t>39</a:t>
            </a:fld>
            <a:endParaRPr lang="en-GB" sz="1200" smtClean="0">
              <a:latin typeface="Arial" charset="0"/>
            </a:endParaRPr>
          </a:p>
        </p:txBody>
      </p:sp>
      <p:sp>
        <p:nvSpPr>
          <p:cNvPr id="41988" name="Rectangle 4"/>
          <p:cNvSpPr>
            <a:spLocks noGrp="1" noRot="1" noChangeAspect="1" noChangeArrowheads="1" noTextEdit="1"/>
          </p:cNvSpPr>
          <p:nvPr>
            <p:ph type="sldImg"/>
          </p:nvPr>
        </p:nvSpPr>
        <p:spPr>
          <a:xfrm>
            <a:off x="803275" y="614363"/>
            <a:ext cx="5267325" cy="3729037"/>
          </a:xfrm>
          <a:ln/>
        </p:spPr>
      </p:sp>
      <p:sp>
        <p:nvSpPr>
          <p:cNvPr id="41989"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High head with no headrace channel</a:t>
            </a:r>
          </a:p>
          <a:p>
            <a:pPr eaLnBrk="1" hangingPunct="1"/>
            <a:endParaRPr lang="en-US" smtClean="0"/>
          </a:p>
        </p:txBody>
      </p:sp>
    </p:spTree>
    <p:extLst>
      <p:ext uri="{BB962C8B-B14F-4D97-AF65-F5344CB8AC3E}">
        <p14:creationId xmlns:p14="http://schemas.microsoft.com/office/powerpoint/2010/main" val="32060081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12A54C-0FA2-48D3-B2FE-739530C47755}" type="slidenum">
              <a:rPr lang="en-US"/>
              <a:pPr fontAlgn="base">
                <a:spcBef>
                  <a:spcPct val="0"/>
                </a:spcBef>
                <a:spcAft>
                  <a:spcPct val="0"/>
                </a:spcAft>
              </a:pPr>
              <a:t>4</a:t>
            </a:fld>
            <a:endParaRPr lang="en-US"/>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Tree>
    <p:extLst>
      <p:ext uri="{BB962C8B-B14F-4D97-AF65-F5344CB8AC3E}">
        <p14:creationId xmlns:p14="http://schemas.microsoft.com/office/powerpoint/2010/main" val="4177566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Trebuchet MS" pitchFamily="34" charset="0"/>
              </a:defRPr>
            </a:lvl1pPr>
            <a:lvl2pPr marL="742950" indent="-285750">
              <a:defRPr sz="1600">
                <a:solidFill>
                  <a:schemeClr val="tx1"/>
                </a:solidFill>
                <a:latin typeface="Trebuchet MS" pitchFamily="34" charset="0"/>
              </a:defRPr>
            </a:lvl2pPr>
            <a:lvl3pPr marL="1143000" indent="-228600">
              <a:defRPr sz="1600">
                <a:solidFill>
                  <a:schemeClr val="tx1"/>
                </a:solidFill>
                <a:latin typeface="Trebuchet MS" pitchFamily="34" charset="0"/>
              </a:defRPr>
            </a:lvl3pPr>
            <a:lvl4pPr marL="1600200" indent="-228600">
              <a:defRPr sz="1600">
                <a:solidFill>
                  <a:schemeClr val="tx1"/>
                </a:solidFill>
                <a:latin typeface="Trebuchet MS" pitchFamily="34" charset="0"/>
              </a:defRPr>
            </a:lvl4pPr>
            <a:lvl5pPr marL="2057400" indent="-228600">
              <a:defRPr sz="1600">
                <a:solidFill>
                  <a:schemeClr val="tx1"/>
                </a:solidFill>
                <a:latin typeface="Trebuchet MS" pitchFamily="34" charset="0"/>
              </a:defRPr>
            </a:lvl5pPr>
            <a:lvl6pPr marL="2514600" indent="-228600" algn="ctr" eaLnBrk="0" fontAlgn="base" hangingPunct="0">
              <a:spcBef>
                <a:spcPct val="50000"/>
              </a:spcBef>
              <a:spcAft>
                <a:spcPct val="0"/>
              </a:spcAft>
              <a:defRPr sz="1600">
                <a:solidFill>
                  <a:schemeClr val="tx1"/>
                </a:solidFill>
                <a:latin typeface="Trebuchet MS" pitchFamily="34" charset="0"/>
              </a:defRPr>
            </a:lvl6pPr>
            <a:lvl7pPr marL="2971800" indent="-228600" algn="ctr" eaLnBrk="0" fontAlgn="base" hangingPunct="0">
              <a:spcBef>
                <a:spcPct val="50000"/>
              </a:spcBef>
              <a:spcAft>
                <a:spcPct val="0"/>
              </a:spcAft>
              <a:defRPr sz="1600">
                <a:solidFill>
                  <a:schemeClr val="tx1"/>
                </a:solidFill>
                <a:latin typeface="Trebuchet MS" pitchFamily="34" charset="0"/>
              </a:defRPr>
            </a:lvl7pPr>
            <a:lvl8pPr marL="3429000" indent="-228600" algn="ctr" eaLnBrk="0" fontAlgn="base" hangingPunct="0">
              <a:spcBef>
                <a:spcPct val="50000"/>
              </a:spcBef>
              <a:spcAft>
                <a:spcPct val="0"/>
              </a:spcAft>
              <a:defRPr sz="1600">
                <a:solidFill>
                  <a:schemeClr val="tx1"/>
                </a:solidFill>
                <a:latin typeface="Trebuchet MS" pitchFamily="34" charset="0"/>
              </a:defRPr>
            </a:lvl8pPr>
            <a:lvl9pPr marL="3886200" indent="-228600" algn="ctr" eaLnBrk="0" fontAlgn="base" hangingPunct="0">
              <a:spcBef>
                <a:spcPct val="50000"/>
              </a:spcBef>
              <a:spcAft>
                <a:spcPct val="0"/>
              </a:spcAft>
              <a:defRPr sz="1600">
                <a:solidFill>
                  <a:schemeClr val="tx1"/>
                </a:solidFill>
                <a:latin typeface="Trebuchet MS" pitchFamily="34" charset="0"/>
              </a:defRPr>
            </a:lvl9pPr>
          </a:lstStyle>
          <a:p>
            <a:r>
              <a:rPr lang="en-GB" sz="1200" smtClean="0">
                <a:latin typeface="Arial" charset="0"/>
              </a:rPr>
              <a:t>1a. Classification</a:t>
            </a:r>
          </a:p>
        </p:txBody>
      </p:sp>
      <p:sp>
        <p:nvSpPr>
          <p:cNvPr id="3993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Trebuchet MS" pitchFamily="34" charset="0"/>
              </a:defRPr>
            </a:lvl1pPr>
            <a:lvl2pPr marL="742950" indent="-285750">
              <a:defRPr sz="1600">
                <a:solidFill>
                  <a:schemeClr val="tx1"/>
                </a:solidFill>
                <a:latin typeface="Trebuchet MS" pitchFamily="34" charset="0"/>
              </a:defRPr>
            </a:lvl2pPr>
            <a:lvl3pPr marL="1143000" indent="-228600">
              <a:defRPr sz="1600">
                <a:solidFill>
                  <a:schemeClr val="tx1"/>
                </a:solidFill>
                <a:latin typeface="Trebuchet MS" pitchFamily="34" charset="0"/>
              </a:defRPr>
            </a:lvl3pPr>
            <a:lvl4pPr marL="1600200" indent="-228600">
              <a:defRPr sz="1600">
                <a:solidFill>
                  <a:schemeClr val="tx1"/>
                </a:solidFill>
                <a:latin typeface="Trebuchet MS" pitchFamily="34" charset="0"/>
              </a:defRPr>
            </a:lvl4pPr>
            <a:lvl5pPr marL="2057400" indent="-228600">
              <a:defRPr sz="1600">
                <a:solidFill>
                  <a:schemeClr val="tx1"/>
                </a:solidFill>
                <a:latin typeface="Trebuchet MS" pitchFamily="34" charset="0"/>
              </a:defRPr>
            </a:lvl5pPr>
            <a:lvl6pPr marL="2514600" indent="-228600" algn="ctr" eaLnBrk="0" fontAlgn="base" hangingPunct="0">
              <a:spcBef>
                <a:spcPct val="50000"/>
              </a:spcBef>
              <a:spcAft>
                <a:spcPct val="0"/>
              </a:spcAft>
              <a:defRPr sz="1600">
                <a:solidFill>
                  <a:schemeClr val="tx1"/>
                </a:solidFill>
                <a:latin typeface="Trebuchet MS" pitchFamily="34" charset="0"/>
              </a:defRPr>
            </a:lvl6pPr>
            <a:lvl7pPr marL="2971800" indent="-228600" algn="ctr" eaLnBrk="0" fontAlgn="base" hangingPunct="0">
              <a:spcBef>
                <a:spcPct val="50000"/>
              </a:spcBef>
              <a:spcAft>
                <a:spcPct val="0"/>
              </a:spcAft>
              <a:defRPr sz="1600">
                <a:solidFill>
                  <a:schemeClr val="tx1"/>
                </a:solidFill>
                <a:latin typeface="Trebuchet MS" pitchFamily="34" charset="0"/>
              </a:defRPr>
            </a:lvl7pPr>
            <a:lvl8pPr marL="3429000" indent="-228600" algn="ctr" eaLnBrk="0" fontAlgn="base" hangingPunct="0">
              <a:spcBef>
                <a:spcPct val="50000"/>
              </a:spcBef>
              <a:spcAft>
                <a:spcPct val="0"/>
              </a:spcAft>
              <a:defRPr sz="1600">
                <a:solidFill>
                  <a:schemeClr val="tx1"/>
                </a:solidFill>
                <a:latin typeface="Trebuchet MS" pitchFamily="34" charset="0"/>
              </a:defRPr>
            </a:lvl8pPr>
            <a:lvl9pPr marL="3886200" indent="-228600" algn="ctr" eaLnBrk="0" fontAlgn="base" hangingPunct="0">
              <a:spcBef>
                <a:spcPct val="50000"/>
              </a:spcBef>
              <a:spcAft>
                <a:spcPct val="0"/>
              </a:spcAft>
              <a:defRPr sz="1600">
                <a:solidFill>
                  <a:schemeClr val="tx1"/>
                </a:solidFill>
                <a:latin typeface="Trebuchet MS" pitchFamily="34" charset="0"/>
              </a:defRPr>
            </a:lvl9pPr>
          </a:lstStyle>
          <a:p>
            <a:fld id="{4406F751-1C17-466B-A857-76AAC9BF87D0}" type="slidenum">
              <a:rPr lang="en-GB" sz="1200" smtClean="0">
                <a:latin typeface="Arial" charset="0"/>
              </a:rPr>
              <a:pPr/>
              <a:t>40</a:t>
            </a:fld>
            <a:endParaRPr lang="en-GB" sz="1200" smtClean="0">
              <a:latin typeface="Arial" charset="0"/>
            </a:endParaRPr>
          </a:p>
        </p:txBody>
      </p:sp>
      <p:sp>
        <p:nvSpPr>
          <p:cNvPr id="39940" name="Rectangle 4"/>
          <p:cNvSpPr>
            <a:spLocks noGrp="1" noRot="1" noChangeAspect="1" noChangeArrowheads="1" noTextEdit="1"/>
          </p:cNvSpPr>
          <p:nvPr>
            <p:ph type="sldImg"/>
          </p:nvPr>
        </p:nvSpPr>
        <p:spPr>
          <a:xfrm>
            <a:off x="803275" y="614363"/>
            <a:ext cx="5267325" cy="3729037"/>
          </a:xfrm>
          <a:ln/>
        </p:spPr>
      </p:sp>
      <p:sp>
        <p:nvSpPr>
          <p:cNvPr id="39941"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High head with headrace channel / pipeline</a:t>
            </a:r>
          </a:p>
          <a:p>
            <a:pPr eaLnBrk="1" hangingPunct="1"/>
            <a:endParaRPr lang="en-US" smtClean="0"/>
          </a:p>
        </p:txBody>
      </p:sp>
    </p:spTree>
    <p:extLst>
      <p:ext uri="{BB962C8B-B14F-4D97-AF65-F5344CB8AC3E}">
        <p14:creationId xmlns:p14="http://schemas.microsoft.com/office/powerpoint/2010/main" val="30820877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3277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5984001A-5CC2-4B30-A71C-8B7265BEA59F}" type="slidenum">
              <a:rPr lang="en-GB" sz="1200"/>
              <a:pPr/>
              <a:t>41</a:t>
            </a:fld>
            <a:endParaRPr lang="en-GB" sz="1200"/>
          </a:p>
        </p:txBody>
      </p:sp>
      <p:sp>
        <p:nvSpPr>
          <p:cNvPr id="32772" name="Rectangle 1026"/>
          <p:cNvSpPr>
            <a:spLocks noGrp="1" noRot="1" noChangeAspect="1" noChangeArrowheads="1" noTextEdit="1"/>
          </p:cNvSpPr>
          <p:nvPr>
            <p:ph type="sldImg"/>
          </p:nvPr>
        </p:nvSpPr>
        <p:spPr>
          <a:ln/>
        </p:spPr>
      </p:sp>
      <p:sp>
        <p:nvSpPr>
          <p:cNvPr id="32773"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z="3700" b="1">
                <a:latin typeface="Arial" pitchFamily="34" charset="0"/>
              </a:rPr>
              <a:t>Classification by design </a:t>
            </a:r>
            <a:r>
              <a:rPr lang="en-GB" sz="3700">
                <a:latin typeface="Arial" pitchFamily="34" charset="0"/>
              </a:rPr>
              <a:t>capacity</a:t>
            </a:r>
            <a:endParaRPr lang="en-US" sz="3700">
              <a:latin typeface="Arial" pitchFamily="34" charset="0"/>
            </a:endParaRPr>
          </a:p>
        </p:txBody>
      </p:sp>
    </p:spTree>
    <p:extLst>
      <p:ext uri="{BB962C8B-B14F-4D97-AF65-F5344CB8AC3E}">
        <p14:creationId xmlns:p14="http://schemas.microsoft.com/office/powerpoint/2010/main" val="22724187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337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2199E473-8144-46F6-BD69-6CC6709C936B}" type="slidenum">
              <a:rPr lang="en-GB" sz="1200"/>
              <a:pPr/>
              <a:t>42</a:t>
            </a:fld>
            <a:endParaRPr lang="en-GB" sz="1200"/>
          </a:p>
        </p:txBody>
      </p:sp>
      <p:sp>
        <p:nvSpPr>
          <p:cNvPr id="33796" name="Rectangle 2"/>
          <p:cNvSpPr>
            <a:spLocks noGrp="1" noRot="1" noChangeAspect="1" noChangeArrowheads="1" noTextEdit="1"/>
          </p:cNvSpPr>
          <p:nvPr>
            <p:ph type="sldImg"/>
          </p:nvPr>
        </p:nvSpPr>
        <p:spPr>
          <a:ln/>
        </p:spPr>
      </p:sp>
      <p:sp>
        <p:nvSpPr>
          <p:cNvPr id="3379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dirty="0" smtClean="0">
                <a:latin typeface="Arial" pitchFamily="34" charset="0"/>
              </a:rPr>
              <a:t>Most common type in the context of mini and micro hydropower</a:t>
            </a:r>
          </a:p>
          <a:p>
            <a:pPr eaLnBrk="1" hangingPunct="1">
              <a:buFontTx/>
              <a:buChar char="•"/>
            </a:pPr>
            <a:r>
              <a:rPr lang="en-GB" dirty="0" smtClean="0">
                <a:latin typeface="Arial" pitchFamily="34" charset="0"/>
              </a:rPr>
              <a:t>The diversion weir installed in the river causes a minimum impact to the river as it has no impact on the seasonal flow pattern downstream of this structure.</a:t>
            </a:r>
          </a:p>
          <a:p>
            <a:pPr eaLnBrk="1" hangingPunct="1">
              <a:buFontTx/>
              <a:buChar char="•"/>
            </a:pPr>
            <a:r>
              <a:rPr lang="en-GB" dirty="0" smtClean="0">
                <a:latin typeface="Arial" pitchFamily="34" charset="0"/>
              </a:rPr>
              <a:t>In some cases an enlarged </a:t>
            </a:r>
            <a:r>
              <a:rPr lang="en-GB" dirty="0" err="1" smtClean="0">
                <a:latin typeface="Arial" pitchFamily="34" charset="0"/>
              </a:rPr>
              <a:t>forebay</a:t>
            </a:r>
            <a:r>
              <a:rPr lang="en-GB" dirty="0" smtClean="0">
                <a:latin typeface="Arial" pitchFamily="34" charset="0"/>
              </a:rPr>
              <a:t> serves as daily storage to cover daily peak demands. </a:t>
            </a:r>
            <a:br>
              <a:rPr lang="en-GB" dirty="0" smtClean="0">
                <a:latin typeface="Arial" pitchFamily="34" charset="0"/>
              </a:rPr>
            </a:br>
            <a:r>
              <a:rPr lang="en-GB" dirty="0" smtClean="0">
                <a:latin typeface="Arial" pitchFamily="34" charset="0"/>
              </a:rPr>
              <a:t>These schemes also count to the run-of-river-type.</a:t>
            </a:r>
            <a:endParaRPr lang="en-US" dirty="0" smtClean="0">
              <a:latin typeface="Arial" pitchFamily="34" charset="0"/>
            </a:endParaRPr>
          </a:p>
        </p:txBody>
      </p:sp>
    </p:spTree>
    <p:extLst>
      <p:ext uri="{BB962C8B-B14F-4D97-AF65-F5344CB8AC3E}">
        <p14:creationId xmlns:p14="http://schemas.microsoft.com/office/powerpoint/2010/main" val="33657605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3481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16428937-8CDC-4895-BA7D-E65962887F57}" type="slidenum">
              <a:rPr lang="en-GB" sz="1200"/>
              <a:pPr/>
              <a:t>43</a:t>
            </a:fld>
            <a:endParaRPr lang="en-GB" sz="1200"/>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5"/>
              </a:spcBef>
              <a:spcAft>
                <a:spcPts val="277"/>
              </a:spcAft>
              <a:buFontTx/>
              <a:buChar char="•"/>
            </a:pPr>
            <a:r>
              <a:rPr lang="en-GB" b="1" smtClean="0">
                <a:latin typeface="Arial" pitchFamily="34" charset="0"/>
              </a:rPr>
              <a:t>Not</a:t>
            </a:r>
            <a:r>
              <a:rPr lang="en-GB" smtClean="0">
                <a:latin typeface="Arial" pitchFamily="34" charset="0"/>
              </a:rPr>
              <a:t> commonly used in the context of MHP (complex design and expensive to implement)</a:t>
            </a:r>
          </a:p>
          <a:p>
            <a:pPr>
              <a:spcBef>
                <a:spcPts val="185"/>
              </a:spcBef>
              <a:spcAft>
                <a:spcPts val="277"/>
              </a:spcAft>
              <a:buFontTx/>
              <a:buChar char="•"/>
            </a:pPr>
            <a:r>
              <a:rPr lang="en-GB" smtClean="0">
                <a:latin typeface="Arial" pitchFamily="34" charset="0"/>
              </a:rPr>
              <a:t>Causes a large accumulation of water by flooding the valley upstream of it (large impact on the river ecology)</a:t>
            </a:r>
          </a:p>
          <a:p>
            <a:pPr>
              <a:spcBef>
                <a:spcPts val="185"/>
              </a:spcBef>
              <a:spcAft>
                <a:spcPts val="277"/>
              </a:spcAft>
              <a:buFontTx/>
              <a:buChar char="•"/>
            </a:pPr>
            <a:r>
              <a:rPr lang="en-GB" smtClean="0">
                <a:latin typeface="Arial" pitchFamily="34" charset="0"/>
              </a:rPr>
              <a:t>Seasonal storage and flood prevention (regulation of the river flow).</a:t>
            </a:r>
          </a:p>
          <a:p>
            <a:pPr>
              <a:spcBef>
                <a:spcPts val="185"/>
              </a:spcBef>
              <a:spcAft>
                <a:spcPts val="277"/>
              </a:spcAft>
              <a:buFontTx/>
              <a:buChar char="•"/>
            </a:pPr>
            <a:r>
              <a:rPr lang="en-GB" smtClean="0">
                <a:latin typeface="Arial" pitchFamily="34" charset="0"/>
              </a:rPr>
              <a:t>A common problem with large dams is the accumulation of silt.</a:t>
            </a:r>
            <a:endParaRPr lang="en-US" smtClean="0">
              <a:latin typeface="Arial" pitchFamily="34" charset="0"/>
            </a:endParaRPr>
          </a:p>
        </p:txBody>
      </p:sp>
    </p:spTree>
    <p:extLst>
      <p:ext uri="{BB962C8B-B14F-4D97-AF65-F5344CB8AC3E}">
        <p14:creationId xmlns:p14="http://schemas.microsoft.com/office/powerpoint/2010/main" val="3910699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3584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34E4A6CC-8649-45B3-B37E-29F2BF7ED503}" type="slidenum">
              <a:rPr lang="en-GB" sz="1200"/>
              <a:pPr/>
              <a:t>44</a:t>
            </a:fld>
            <a:endParaRPr lang="en-GB" sz="1200"/>
          </a:p>
        </p:txBody>
      </p:sp>
      <p:sp>
        <p:nvSpPr>
          <p:cNvPr id="35844" name="Rectangle 1026"/>
          <p:cNvSpPr>
            <a:spLocks noGrp="1" noRot="1" noChangeAspect="1" noChangeArrowheads="1" noTextEdit="1"/>
          </p:cNvSpPr>
          <p:nvPr>
            <p:ph type="sldImg"/>
          </p:nvPr>
        </p:nvSpPr>
        <p:spPr>
          <a:ln/>
        </p:spPr>
      </p:sp>
      <p:sp>
        <p:nvSpPr>
          <p:cNvPr id="35845"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z="3700" b="1">
                <a:latin typeface="Arial" pitchFamily="34" charset="0"/>
              </a:rPr>
              <a:t>Classification by design </a:t>
            </a:r>
            <a:r>
              <a:rPr lang="en-GB" sz="3700">
                <a:latin typeface="Arial" pitchFamily="34" charset="0"/>
              </a:rPr>
              <a:t>capacity</a:t>
            </a:r>
            <a:endParaRPr lang="en-US" sz="3700">
              <a:latin typeface="Arial" pitchFamily="34" charset="0"/>
            </a:endParaRPr>
          </a:p>
        </p:txBody>
      </p:sp>
    </p:spTree>
    <p:extLst>
      <p:ext uri="{BB962C8B-B14F-4D97-AF65-F5344CB8AC3E}">
        <p14:creationId xmlns:p14="http://schemas.microsoft.com/office/powerpoint/2010/main" val="17119016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r>
              <a:rPr lang="en-GB" sz="1200"/>
              <a:t>1a. Classification</a:t>
            </a:r>
          </a:p>
        </p:txBody>
      </p:sp>
      <p:sp>
        <p:nvSpPr>
          <p:cNvPr id="3686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a:defRPr sz="1300">
                <a:solidFill>
                  <a:schemeClr val="tx1"/>
                </a:solidFill>
                <a:latin typeface="Arial" pitchFamily="34" charset="0"/>
                <a:ea typeface="MS PGothic" pitchFamily="34" charset="-128"/>
              </a:defRPr>
            </a:lvl1pPr>
            <a:lvl2pPr marL="685817" indent="-263776" defTabSz="914423">
              <a:defRPr sz="1300">
                <a:solidFill>
                  <a:schemeClr val="tx1"/>
                </a:solidFill>
                <a:latin typeface="Arial" pitchFamily="34" charset="0"/>
                <a:ea typeface="MS PGothic" pitchFamily="34" charset="-128"/>
              </a:defRPr>
            </a:lvl2pPr>
            <a:lvl3pPr marL="1055103" indent="-211021" defTabSz="914423">
              <a:defRPr sz="1300">
                <a:solidFill>
                  <a:schemeClr val="tx1"/>
                </a:solidFill>
                <a:latin typeface="Arial" pitchFamily="34" charset="0"/>
                <a:ea typeface="MS PGothic" pitchFamily="34" charset="-128"/>
              </a:defRPr>
            </a:lvl3pPr>
            <a:lvl4pPr marL="1477145" indent="-211021" defTabSz="914423">
              <a:defRPr sz="1300">
                <a:solidFill>
                  <a:schemeClr val="tx1"/>
                </a:solidFill>
                <a:latin typeface="Arial" pitchFamily="34" charset="0"/>
                <a:ea typeface="MS PGothic" pitchFamily="34" charset="-128"/>
              </a:defRPr>
            </a:lvl4pPr>
            <a:lvl5pPr marL="1899186" indent="-211021" defTabSz="914423">
              <a:defRPr sz="1300">
                <a:solidFill>
                  <a:schemeClr val="tx1"/>
                </a:solidFill>
                <a:latin typeface="Arial" pitchFamily="34" charset="0"/>
                <a:ea typeface="MS PGothic" pitchFamily="34" charset="-128"/>
              </a:defRPr>
            </a:lvl5pPr>
            <a:lvl6pPr marL="2321227"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6pPr>
            <a:lvl7pPr marL="2743269"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7pPr>
            <a:lvl8pPr marL="3165310"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8pPr>
            <a:lvl9pPr marL="3587351" indent="-211021" algn="ctr" defTabSz="914423" eaLnBrk="0" fontAlgn="base" hangingPunct="0">
              <a:spcBef>
                <a:spcPct val="0"/>
              </a:spcBef>
              <a:spcAft>
                <a:spcPct val="0"/>
              </a:spcAft>
              <a:defRPr sz="1300">
                <a:solidFill>
                  <a:schemeClr val="tx1"/>
                </a:solidFill>
                <a:latin typeface="Arial" pitchFamily="34" charset="0"/>
                <a:ea typeface="MS PGothic" pitchFamily="34" charset="-128"/>
              </a:defRPr>
            </a:lvl9pPr>
          </a:lstStyle>
          <a:p>
            <a:fld id="{B5B3AD0F-212F-4B02-A108-5B0BBB98135D}" type="slidenum">
              <a:rPr lang="en-GB" sz="1200"/>
              <a:pPr/>
              <a:t>45</a:t>
            </a:fld>
            <a:endParaRPr lang="en-GB" sz="1200"/>
          </a:p>
        </p:txBody>
      </p:sp>
      <p:sp>
        <p:nvSpPr>
          <p:cNvPr id="36868" name="Rectangle 2"/>
          <p:cNvSpPr>
            <a:spLocks noGrp="1" noRot="1" noChangeAspect="1" noChangeArrowheads="1" noTextEdit="1"/>
          </p:cNvSpPr>
          <p:nvPr>
            <p:ph type="sldImg"/>
          </p:nvPr>
        </p:nvSpPr>
        <p:spPr>
          <a:ln/>
        </p:spPr>
      </p:sp>
      <p:sp>
        <p:nvSpPr>
          <p:cNvPr id="3686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b="1" smtClean="0">
                <a:latin typeface="Arial" pitchFamily="34" charset="0"/>
              </a:rPr>
              <a:t>off-grid</a:t>
            </a:r>
            <a:r>
              <a:rPr lang="en-GB" smtClean="0">
                <a:latin typeface="Arial" pitchFamily="34" charset="0"/>
              </a:rPr>
              <a:t> / captive generation</a:t>
            </a:r>
          </a:p>
          <a:p>
            <a:pPr lvl="1" eaLnBrk="1" hangingPunct="1"/>
            <a:r>
              <a:rPr lang="en-GB" smtClean="0">
                <a:latin typeface="Arial" pitchFamily="34" charset="0"/>
              </a:rPr>
              <a:t>The MHP supplies to an island grid, not interconnected with the national grid</a:t>
            </a:r>
          </a:p>
          <a:p>
            <a:pPr lvl="1" eaLnBrk="1" hangingPunct="1"/>
            <a:r>
              <a:rPr lang="en-GB" smtClean="0">
                <a:latin typeface="Arial" pitchFamily="34" charset="0"/>
              </a:rPr>
              <a:t>Hybrid-operation is also possible (supply from various sources to the micro-grid) </a:t>
            </a:r>
          </a:p>
          <a:p>
            <a:pPr eaLnBrk="1" hangingPunct="1">
              <a:buFontTx/>
              <a:buChar char="•"/>
            </a:pPr>
            <a:r>
              <a:rPr lang="en-GB" b="1" smtClean="0">
                <a:latin typeface="Arial" pitchFamily="34" charset="0"/>
              </a:rPr>
              <a:t>on-grid</a:t>
            </a:r>
            <a:endParaRPr lang="en-GB" smtClean="0">
              <a:latin typeface="Arial" pitchFamily="34" charset="0"/>
            </a:endParaRPr>
          </a:p>
          <a:p>
            <a:pPr lvl="1" eaLnBrk="1" hangingPunct="1"/>
            <a:r>
              <a:rPr lang="en-GB" smtClean="0">
                <a:latin typeface="Arial" pitchFamily="34" charset="0"/>
              </a:rPr>
              <a:t>The MHP directly supplies electricity to (usually) the national utility.</a:t>
            </a:r>
          </a:p>
          <a:p>
            <a:pPr eaLnBrk="1" hangingPunct="1"/>
            <a:endParaRPr lang="en-US" smtClean="0">
              <a:latin typeface="Arial" pitchFamily="34" charset="0"/>
            </a:endParaRPr>
          </a:p>
        </p:txBody>
      </p:sp>
    </p:spTree>
    <p:extLst>
      <p:ext uri="{BB962C8B-B14F-4D97-AF65-F5344CB8AC3E}">
        <p14:creationId xmlns:p14="http://schemas.microsoft.com/office/powerpoint/2010/main" val="31899517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914812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486E531-4062-4CDA-AF42-00A6678A5A7A}" type="slidenum">
              <a:rPr lang="en-US"/>
              <a:pPr fontAlgn="base">
                <a:spcBef>
                  <a:spcPct val="0"/>
                </a:spcBef>
                <a:spcAft>
                  <a:spcPct val="0"/>
                </a:spcAft>
              </a:pPr>
              <a:t>47</a:t>
            </a:fld>
            <a:endParaRPr lang="en-US"/>
          </a:p>
        </p:txBody>
      </p:sp>
      <p:sp>
        <p:nvSpPr>
          <p:cNvPr id="88067" name="Rectangle 2"/>
          <p:cNvSpPr>
            <a:spLocks noGrp="1" noRot="1" noChangeAspect="1" noChangeArrowheads="1" noTextEdit="1"/>
          </p:cNvSpPr>
          <p:nvPr>
            <p:ph type="sldImg"/>
          </p:nvPr>
        </p:nvSpPr>
        <p:spPr bwMode="auto">
          <a:xfrm>
            <a:off x="1004888" y="684213"/>
            <a:ext cx="4849812" cy="3432175"/>
          </a:xfrm>
          <a:noFill/>
          <a:ln>
            <a:solidFill>
              <a:srgbClr val="000000"/>
            </a:solidFill>
            <a:miter lim="800000"/>
            <a:headEnd/>
            <a:tailEnd/>
          </a:ln>
        </p:spPr>
      </p:sp>
      <p:sp>
        <p:nvSpPr>
          <p:cNvPr id="88068" name="Rectangle 3"/>
          <p:cNvSpPr>
            <a:spLocks noGrp="1" noChangeArrowheads="1"/>
          </p:cNvSpPr>
          <p:nvPr>
            <p:ph type="body" idx="1"/>
          </p:nvPr>
        </p:nvSpPr>
        <p:spPr bwMode="auto">
          <a:xfrm>
            <a:off x="914400" y="4343400"/>
            <a:ext cx="5029200" cy="4116388"/>
          </a:xfrm>
          <a:noFill/>
        </p:spPr>
        <p:txBody>
          <a:bodyPr wrap="square" numCol="1" anchor="t" anchorCtr="0" compatLnSpc="1">
            <a:prstTxWarp prst="textNoShape">
              <a:avLst/>
            </a:prstTxWarp>
          </a:bodyPr>
          <a:lstStyle/>
          <a:p>
            <a:pPr>
              <a:spcBef>
                <a:spcPct val="0"/>
              </a:spcBef>
            </a:pPr>
            <a:r>
              <a:rPr lang="en-US" smtClean="0"/>
              <a:t>To measure hydropower potential, a rough “rule of thumb” that incorporates generator efficiency is the following.</a:t>
            </a:r>
          </a:p>
        </p:txBody>
      </p:sp>
    </p:spTree>
    <p:extLst>
      <p:ext uri="{BB962C8B-B14F-4D97-AF65-F5344CB8AC3E}">
        <p14:creationId xmlns:p14="http://schemas.microsoft.com/office/powerpoint/2010/main" val="27375245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486E531-4062-4CDA-AF42-00A6678A5A7A}" type="slidenum">
              <a:rPr lang="en-US"/>
              <a:pPr fontAlgn="base">
                <a:spcBef>
                  <a:spcPct val="0"/>
                </a:spcBef>
                <a:spcAft>
                  <a:spcPct val="0"/>
                </a:spcAft>
              </a:pPr>
              <a:t>48</a:t>
            </a:fld>
            <a:endParaRPr lang="en-US"/>
          </a:p>
        </p:txBody>
      </p:sp>
      <p:sp>
        <p:nvSpPr>
          <p:cNvPr id="88067" name="Rectangle 2"/>
          <p:cNvSpPr>
            <a:spLocks noGrp="1" noRot="1" noChangeAspect="1" noChangeArrowheads="1" noTextEdit="1"/>
          </p:cNvSpPr>
          <p:nvPr>
            <p:ph type="sldImg"/>
          </p:nvPr>
        </p:nvSpPr>
        <p:spPr bwMode="auto">
          <a:xfrm>
            <a:off x="1004888" y="684213"/>
            <a:ext cx="4849812" cy="3432175"/>
          </a:xfrm>
          <a:noFill/>
          <a:ln>
            <a:solidFill>
              <a:srgbClr val="000000"/>
            </a:solidFill>
            <a:miter lim="800000"/>
            <a:headEnd/>
            <a:tailEnd/>
          </a:ln>
        </p:spPr>
      </p:sp>
      <p:sp>
        <p:nvSpPr>
          <p:cNvPr id="88068" name="Rectangle 3"/>
          <p:cNvSpPr>
            <a:spLocks noGrp="1" noChangeArrowheads="1"/>
          </p:cNvSpPr>
          <p:nvPr>
            <p:ph type="body" idx="1"/>
          </p:nvPr>
        </p:nvSpPr>
        <p:spPr bwMode="auto">
          <a:xfrm>
            <a:off x="914400" y="4343400"/>
            <a:ext cx="5029200" cy="4116388"/>
          </a:xfrm>
          <a:noFill/>
        </p:spPr>
        <p:txBody>
          <a:bodyPr wrap="square" numCol="1" anchor="t" anchorCtr="0" compatLnSpc="1">
            <a:prstTxWarp prst="textNoShape">
              <a:avLst/>
            </a:prstTxWarp>
          </a:bodyPr>
          <a:lstStyle/>
          <a:p>
            <a:pPr>
              <a:spcBef>
                <a:spcPct val="0"/>
              </a:spcBef>
            </a:pPr>
            <a:r>
              <a:rPr lang="en-US" smtClean="0"/>
              <a:t>To measure hydropower potential, a rough “rule of thumb” that incorporates generator efficiency is the following.</a:t>
            </a:r>
          </a:p>
        </p:txBody>
      </p:sp>
    </p:spTree>
    <p:extLst>
      <p:ext uri="{BB962C8B-B14F-4D97-AF65-F5344CB8AC3E}">
        <p14:creationId xmlns:p14="http://schemas.microsoft.com/office/powerpoint/2010/main" val="7486850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11D45F7-58FA-476D-A5E4-FCE15F3CC0CC}" type="slidenum">
              <a:rPr lang="en-US" smtClean="0"/>
              <a:pPr>
                <a:defRPr/>
              </a:pPr>
              <a:t>49</a:t>
            </a:fld>
            <a:endParaRPr lang="en-US"/>
          </a:p>
        </p:txBody>
      </p:sp>
    </p:spTree>
    <p:extLst>
      <p:ext uri="{BB962C8B-B14F-4D97-AF65-F5344CB8AC3E}">
        <p14:creationId xmlns:p14="http://schemas.microsoft.com/office/powerpoint/2010/main" val="981462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12A54C-0FA2-48D3-B2FE-739530C47755}" type="slidenum">
              <a:rPr lang="en-US"/>
              <a:pPr fontAlgn="base">
                <a:spcBef>
                  <a:spcPct val="0"/>
                </a:spcBef>
                <a:spcAft>
                  <a:spcPct val="0"/>
                </a:spcAft>
              </a:pPr>
              <a:t>5</a:t>
            </a:fld>
            <a:endParaRPr lang="en-US"/>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Tree>
    <p:extLst>
      <p:ext uri="{BB962C8B-B14F-4D97-AF65-F5344CB8AC3E}">
        <p14:creationId xmlns:p14="http://schemas.microsoft.com/office/powerpoint/2010/main" val="10555212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11D45F7-58FA-476D-A5E4-FCE15F3CC0CC}" type="slidenum">
              <a:rPr lang="en-US" smtClean="0"/>
              <a:pPr>
                <a:defRPr/>
              </a:pPr>
              <a:t>50</a:t>
            </a:fld>
            <a:endParaRPr lang="en-US"/>
          </a:p>
        </p:txBody>
      </p:sp>
    </p:spTree>
    <p:extLst>
      <p:ext uri="{BB962C8B-B14F-4D97-AF65-F5344CB8AC3E}">
        <p14:creationId xmlns:p14="http://schemas.microsoft.com/office/powerpoint/2010/main" val="26167165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107027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90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8BB647B-D05E-43EA-A298-E3F29F2BF7F0}" type="slidenum">
              <a:rPr lang="en-US"/>
              <a:pPr fontAlgn="base">
                <a:spcBef>
                  <a:spcPct val="0"/>
                </a:spcBef>
                <a:spcAft>
                  <a:spcPct val="0"/>
                </a:spcAft>
              </a:pPr>
              <a:t>52</a:t>
            </a:fld>
            <a:endParaRPr lang="en-US"/>
          </a:p>
        </p:txBody>
      </p:sp>
    </p:spTree>
    <p:extLst>
      <p:ext uri="{BB962C8B-B14F-4D97-AF65-F5344CB8AC3E}">
        <p14:creationId xmlns:p14="http://schemas.microsoft.com/office/powerpoint/2010/main" val="26373156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597219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11D45F7-58FA-476D-A5E4-FCE15F3CC0CC}" type="slidenum">
              <a:rPr lang="en-US" smtClean="0"/>
              <a:pPr>
                <a:defRPr/>
              </a:pPr>
              <a:t>54</a:t>
            </a:fld>
            <a:endParaRPr lang="en-US"/>
          </a:p>
        </p:txBody>
      </p:sp>
    </p:spTree>
    <p:extLst>
      <p:ext uri="{BB962C8B-B14F-4D97-AF65-F5344CB8AC3E}">
        <p14:creationId xmlns:p14="http://schemas.microsoft.com/office/powerpoint/2010/main" val="10331850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FBC7427-4DC6-472B-BC52-920A4EB1BDF5}" type="slidenum">
              <a:rPr lang="en-US"/>
              <a:pPr fontAlgn="base">
                <a:spcBef>
                  <a:spcPct val="0"/>
                </a:spcBef>
                <a:spcAft>
                  <a:spcPct val="0"/>
                </a:spcAft>
              </a:pPr>
              <a:t>55</a:t>
            </a:fld>
            <a:endParaRPr lang="en-US"/>
          </a:p>
        </p:txBody>
      </p:sp>
      <p:sp>
        <p:nvSpPr>
          <p:cNvPr id="901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01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13174340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C09158F-631F-44B9-A9DA-0949C659CFB2}" type="slidenum">
              <a:rPr lang="en-US"/>
              <a:pPr fontAlgn="base">
                <a:spcBef>
                  <a:spcPct val="0"/>
                </a:spcBef>
                <a:spcAft>
                  <a:spcPct val="0"/>
                </a:spcAft>
              </a:pPr>
              <a:t>56</a:t>
            </a:fld>
            <a:endParaRPr lang="en-US"/>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40103505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01699F-83E3-409C-AF17-E6916E1A4AA0}" type="slidenum">
              <a:rPr lang="id-ID" smtClean="0"/>
              <a:t>57</a:t>
            </a:fld>
            <a:endParaRPr lang="id-ID"/>
          </a:p>
        </p:txBody>
      </p:sp>
    </p:spTree>
    <p:extLst>
      <p:ext uri="{BB962C8B-B14F-4D97-AF65-F5344CB8AC3E}">
        <p14:creationId xmlns:p14="http://schemas.microsoft.com/office/powerpoint/2010/main" val="323701767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41791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E69DB2-1604-43FE-9D3E-5B77389508FB}" type="slidenum">
              <a:rPr lang="en-US"/>
              <a:pPr fontAlgn="base">
                <a:spcBef>
                  <a:spcPct val="0"/>
                </a:spcBef>
                <a:spcAft>
                  <a:spcPct val="0"/>
                </a:spcAft>
              </a:pPr>
              <a:t>59</a:t>
            </a:fld>
            <a:endParaRPr lang="en-US"/>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2446983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993574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646746-A66C-4C2D-B048-97909A6A2C40}" type="slidenum">
              <a:rPr lang="en-US"/>
              <a:pPr fontAlgn="base">
                <a:spcBef>
                  <a:spcPct val="0"/>
                </a:spcBef>
                <a:spcAft>
                  <a:spcPct val="0"/>
                </a:spcAft>
              </a:pPr>
              <a:t>60</a:t>
            </a:fld>
            <a:endParaRPr lang="en-US"/>
          </a:p>
        </p:txBody>
      </p:sp>
      <p:sp>
        <p:nvSpPr>
          <p:cNvPr id="942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42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42011814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01699F-83E3-409C-AF17-E6916E1A4AA0}" type="slidenum">
              <a:rPr lang="id-ID" smtClean="0"/>
              <a:t>61</a:t>
            </a:fld>
            <a:endParaRPr lang="id-ID"/>
          </a:p>
        </p:txBody>
      </p:sp>
    </p:spTree>
    <p:extLst>
      <p:ext uri="{BB962C8B-B14F-4D97-AF65-F5344CB8AC3E}">
        <p14:creationId xmlns:p14="http://schemas.microsoft.com/office/powerpoint/2010/main" val="8898727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7926934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756291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01699F-83E3-409C-AF17-E6916E1A4AA0}" type="slidenum">
              <a:rPr lang="id-ID" smtClean="0"/>
              <a:t>64</a:t>
            </a:fld>
            <a:endParaRPr lang="id-ID"/>
          </a:p>
        </p:txBody>
      </p:sp>
    </p:spTree>
    <p:extLst>
      <p:ext uri="{BB962C8B-B14F-4D97-AF65-F5344CB8AC3E}">
        <p14:creationId xmlns:p14="http://schemas.microsoft.com/office/powerpoint/2010/main" val="371156391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01699F-83E3-409C-AF17-E6916E1A4AA0}" type="slidenum">
              <a:rPr lang="id-ID" smtClean="0"/>
              <a:t>65</a:t>
            </a:fld>
            <a:endParaRPr lang="id-ID"/>
          </a:p>
        </p:txBody>
      </p:sp>
    </p:spTree>
    <p:extLst>
      <p:ext uri="{BB962C8B-B14F-4D97-AF65-F5344CB8AC3E}">
        <p14:creationId xmlns:p14="http://schemas.microsoft.com/office/powerpoint/2010/main" val="353478853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ＭＳ Ｐゴシック" charset="-128"/>
              </a:defRPr>
            </a:lvl1pPr>
            <a:lvl2pPr marL="742950" indent="-285750" eaLnBrk="0" hangingPunct="0">
              <a:defRPr sz="2400">
                <a:solidFill>
                  <a:schemeClr val="tx1"/>
                </a:solidFill>
                <a:latin typeface="Times New Roman" pitchFamily="18" charset="0"/>
                <a:ea typeface="ＭＳ Ｐゴシック" charset="-128"/>
              </a:defRPr>
            </a:lvl2pPr>
            <a:lvl3pPr marL="1143000" indent="-228600" eaLnBrk="0" hangingPunct="0">
              <a:defRPr sz="2400">
                <a:solidFill>
                  <a:schemeClr val="tx1"/>
                </a:solidFill>
                <a:latin typeface="Times New Roman" pitchFamily="18" charset="0"/>
                <a:ea typeface="ＭＳ Ｐゴシック" charset="-128"/>
              </a:defRPr>
            </a:lvl3pPr>
            <a:lvl4pPr marL="1600200" indent="-228600" eaLnBrk="0" hangingPunct="0">
              <a:defRPr sz="2400">
                <a:solidFill>
                  <a:schemeClr val="tx1"/>
                </a:solidFill>
                <a:latin typeface="Times New Roman" pitchFamily="18" charset="0"/>
                <a:ea typeface="ＭＳ Ｐゴシック" charset="-128"/>
              </a:defRPr>
            </a:lvl4pPr>
            <a:lvl5pPr marL="2057400" indent="-228600" eaLnBrk="0" hangingPunct="0">
              <a:defRPr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charset="-128"/>
              </a:defRPr>
            </a:lvl9pPr>
          </a:lstStyle>
          <a:p>
            <a:pPr eaLnBrk="1" hangingPunct="1"/>
            <a:fld id="{5A94A626-4640-4FA4-BF20-F944964F8BB6}" type="datetime1">
              <a:rPr lang="en-US" sz="1200" smtClean="0"/>
              <a:pPr eaLnBrk="1" hangingPunct="1"/>
              <a:t>11/1/2016</a:t>
            </a:fld>
            <a:endParaRPr lang="en-US" sz="1200" smtClean="0"/>
          </a:p>
        </p:txBody>
      </p:sp>
      <p:sp>
        <p:nvSpPr>
          <p:cNvPr id="9625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ＭＳ Ｐゴシック" charset="-128"/>
              </a:defRPr>
            </a:lvl1pPr>
            <a:lvl2pPr marL="742950" indent="-285750" eaLnBrk="0" hangingPunct="0">
              <a:defRPr sz="2400">
                <a:solidFill>
                  <a:schemeClr val="tx1"/>
                </a:solidFill>
                <a:latin typeface="Times New Roman" pitchFamily="18" charset="0"/>
                <a:ea typeface="ＭＳ Ｐゴシック" charset="-128"/>
              </a:defRPr>
            </a:lvl2pPr>
            <a:lvl3pPr marL="1143000" indent="-228600" eaLnBrk="0" hangingPunct="0">
              <a:defRPr sz="2400">
                <a:solidFill>
                  <a:schemeClr val="tx1"/>
                </a:solidFill>
                <a:latin typeface="Times New Roman" pitchFamily="18" charset="0"/>
                <a:ea typeface="ＭＳ Ｐゴシック" charset="-128"/>
              </a:defRPr>
            </a:lvl3pPr>
            <a:lvl4pPr marL="1600200" indent="-228600" eaLnBrk="0" hangingPunct="0">
              <a:defRPr sz="2400">
                <a:solidFill>
                  <a:schemeClr val="tx1"/>
                </a:solidFill>
                <a:latin typeface="Times New Roman" pitchFamily="18" charset="0"/>
                <a:ea typeface="ＭＳ Ｐゴシック" charset="-128"/>
              </a:defRPr>
            </a:lvl4pPr>
            <a:lvl5pPr marL="2057400" indent="-228600" eaLnBrk="0" hangingPunct="0">
              <a:defRPr sz="2400">
                <a:solidFill>
                  <a:schemeClr val="tx1"/>
                </a:solidFill>
                <a:latin typeface="Times New Roman" pitchFamily="18" charset="0"/>
                <a:ea typeface="ＭＳ Ｐゴシック"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charset="-128"/>
              </a:defRPr>
            </a:lvl9pPr>
          </a:lstStyle>
          <a:p>
            <a:pPr eaLnBrk="1" hangingPunct="1"/>
            <a:fld id="{393C1EE6-7D74-4BC7-92BC-CFC2B062DA9A}" type="slidenum">
              <a:rPr lang="en-US" sz="1200" smtClean="0"/>
              <a:pPr eaLnBrk="1" hangingPunct="1"/>
              <a:t>66</a:t>
            </a:fld>
            <a:endParaRPr lang="en-US" sz="1200" smtClean="0"/>
          </a:p>
        </p:txBody>
      </p:sp>
      <p:sp>
        <p:nvSpPr>
          <p:cNvPr id="96260" name="Rectangle 2"/>
          <p:cNvSpPr>
            <a:spLocks noGrp="1" noRot="1" noChangeAspect="1" noChangeArrowheads="1" noTextEdit="1"/>
          </p:cNvSpPr>
          <p:nvPr>
            <p:ph type="sldImg"/>
          </p:nvPr>
        </p:nvSpPr>
        <p:spPr>
          <a:ln/>
        </p:spPr>
      </p:sp>
      <p:sp>
        <p:nvSpPr>
          <p:cNvPr id="9626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latin typeface="Times New Roman" pitchFamily="18" charset="0"/>
            </a:endParaRPr>
          </a:p>
        </p:txBody>
      </p:sp>
    </p:spTree>
    <p:extLst>
      <p:ext uri="{BB962C8B-B14F-4D97-AF65-F5344CB8AC3E}">
        <p14:creationId xmlns:p14="http://schemas.microsoft.com/office/powerpoint/2010/main" val="326610345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01699F-83E3-409C-AF17-E6916E1A4AA0}" type="slidenum">
              <a:rPr lang="id-ID" smtClean="0"/>
              <a:t>67</a:t>
            </a:fld>
            <a:endParaRPr lang="id-ID"/>
          </a:p>
        </p:txBody>
      </p:sp>
    </p:spTree>
    <p:extLst>
      <p:ext uri="{BB962C8B-B14F-4D97-AF65-F5344CB8AC3E}">
        <p14:creationId xmlns:p14="http://schemas.microsoft.com/office/powerpoint/2010/main" val="38697636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0691586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7851DB-F8EE-428F-ACE8-84B0FC8A581A}" type="slidenum">
              <a:rPr lang="en-US"/>
              <a:pPr fontAlgn="base">
                <a:spcBef>
                  <a:spcPct val="0"/>
                </a:spcBef>
                <a:spcAft>
                  <a:spcPct val="0"/>
                </a:spcAft>
              </a:pPr>
              <a:t>69</a:t>
            </a:fld>
            <a:endParaRPr lang="en-US"/>
          </a:p>
        </p:txBody>
      </p:sp>
      <p:sp>
        <p:nvSpPr>
          <p:cNvPr id="95235" name="Rectangle 2"/>
          <p:cNvSpPr>
            <a:spLocks noGrp="1" noRot="1" noChangeAspect="1" noChangeArrowheads="1" noTextEdit="1"/>
          </p:cNvSpPr>
          <p:nvPr>
            <p:ph type="sldImg"/>
          </p:nvPr>
        </p:nvSpPr>
        <p:spPr bwMode="auto">
          <a:xfrm>
            <a:off x="1004888" y="684213"/>
            <a:ext cx="4849812" cy="3432175"/>
          </a:xfrm>
          <a:noFill/>
          <a:ln>
            <a:solidFill>
              <a:srgbClr val="000000"/>
            </a:solidFill>
            <a:miter lim="800000"/>
            <a:headEnd/>
            <a:tailEnd/>
          </a:ln>
        </p:spPr>
      </p:sp>
      <p:sp>
        <p:nvSpPr>
          <p:cNvPr id="95236" name="Rectangle 3"/>
          <p:cNvSpPr>
            <a:spLocks noGrp="1" noChangeArrowheads="1"/>
          </p:cNvSpPr>
          <p:nvPr>
            <p:ph type="body" idx="1"/>
          </p:nvPr>
        </p:nvSpPr>
        <p:spPr bwMode="auto">
          <a:xfrm>
            <a:off x="914400" y="4343400"/>
            <a:ext cx="5029200" cy="4116388"/>
          </a:xfrm>
          <a:noFill/>
        </p:spPr>
        <p:txBody>
          <a:bodyPr wrap="square" numCol="1" anchor="t" anchorCtr="0" compatLnSpc="1">
            <a:prstTxWarp prst="textNoShape">
              <a:avLst/>
            </a:prstTxWarp>
          </a:bodyPr>
          <a:lstStyle/>
          <a:p>
            <a:pPr>
              <a:lnSpc>
                <a:spcPct val="90000"/>
              </a:lnSpc>
              <a:spcBef>
                <a:spcPct val="0"/>
              </a:spcBef>
            </a:pPr>
            <a:endParaRPr lang="en-US" sz="1000" dirty="0" smtClean="0"/>
          </a:p>
        </p:txBody>
      </p:sp>
    </p:spTree>
    <p:extLst>
      <p:ext uri="{BB962C8B-B14F-4D97-AF65-F5344CB8AC3E}">
        <p14:creationId xmlns:p14="http://schemas.microsoft.com/office/powerpoint/2010/main" val="2623702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486E531-4062-4CDA-AF42-00A6678A5A7A}" type="slidenum">
              <a:rPr lang="en-US"/>
              <a:pPr fontAlgn="base">
                <a:spcBef>
                  <a:spcPct val="0"/>
                </a:spcBef>
                <a:spcAft>
                  <a:spcPct val="0"/>
                </a:spcAft>
              </a:pPr>
              <a:t>7</a:t>
            </a:fld>
            <a:endParaRPr lang="en-US"/>
          </a:p>
        </p:txBody>
      </p:sp>
      <p:sp>
        <p:nvSpPr>
          <p:cNvPr id="88067" name="Rectangle 2"/>
          <p:cNvSpPr>
            <a:spLocks noGrp="1" noRot="1" noChangeAspect="1" noChangeArrowheads="1" noTextEdit="1"/>
          </p:cNvSpPr>
          <p:nvPr>
            <p:ph type="sldImg"/>
          </p:nvPr>
        </p:nvSpPr>
        <p:spPr bwMode="auto">
          <a:xfrm>
            <a:off x="1004888" y="684213"/>
            <a:ext cx="4849812" cy="3432175"/>
          </a:xfrm>
          <a:noFill/>
          <a:ln>
            <a:solidFill>
              <a:srgbClr val="000000"/>
            </a:solidFill>
            <a:miter lim="800000"/>
            <a:headEnd/>
            <a:tailEnd/>
          </a:ln>
        </p:spPr>
      </p:sp>
      <p:sp>
        <p:nvSpPr>
          <p:cNvPr id="88068" name="Rectangle 3"/>
          <p:cNvSpPr>
            <a:spLocks noGrp="1" noChangeArrowheads="1"/>
          </p:cNvSpPr>
          <p:nvPr>
            <p:ph type="body" idx="1"/>
          </p:nvPr>
        </p:nvSpPr>
        <p:spPr bwMode="auto">
          <a:xfrm>
            <a:off x="914400" y="4343400"/>
            <a:ext cx="5029200" cy="4116388"/>
          </a:xfrm>
          <a:noFill/>
        </p:spPr>
        <p:txBody>
          <a:bodyPr wrap="square" numCol="1" anchor="t" anchorCtr="0" compatLnSpc="1">
            <a:prstTxWarp prst="textNoShape">
              <a:avLst/>
            </a:prstTxWarp>
          </a:bodyPr>
          <a:lstStyle/>
          <a:p>
            <a:pPr>
              <a:spcBef>
                <a:spcPct val="0"/>
              </a:spcBef>
            </a:pPr>
            <a:r>
              <a:rPr lang="en-US" dirty="0" smtClean="0"/>
              <a:t>Hydropower is a technology for generating electricity from falling</a:t>
            </a:r>
            <a:r>
              <a:rPr lang="en-US" baseline="0" dirty="0" smtClean="0"/>
              <a:t> water. Micro-hydropower typically focuses projects that generate electricity on village-scale using local streams.</a:t>
            </a:r>
          </a:p>
          <a:p>
            <a:pPr>
              <a:spcBef>
                <a:spcPct val="0"/>
              </a:spcBef>
            </a:pPr>
            <a:endParaRPr lang="en-US" baseline="0" dirty="0" smtClean="0"/>
          </a:p>
          <a:p>
            <a:pPr>
              <a:spcBef>
                <a:spcPct val="0"/>
              </a:spcBef>
            </a:pPr>
            <a:r>
              <a:rPr lang="en-US" baseline="0" dirty="0" smtClean="0"/>
              <a:t>The key components of a micro-hydropower project are the intake, where water is taken from the stream, the power canal – which transfers water to location above the power house. Next is a </a:t>
            </a:r>
            <a:r>
              <a:rPr lang="en-US" baseline="0" dirty="0" err="1" smtClean="0"/>
              <a:t>forebay</a:t>
            </a:r>
            <a:r>
              <a:rPr lang="en-US" baseline="0" dirty="0" smtClean="0"/>
              <a:t> or desilting pond which pools the water creating a buffer against surges in water consumption and also helps slow water velocity for suspended sediments to drop out. A penstock is a pressure pipe that brings water the turbine, which is </a:t>
            </a:r>
            <a:r>
              <a:rPr lang="en-US" baseline="0" dirty="0" err="1" smtClean="0"/>
              <a:t>locataed</a:t>
            </a:r>
            <a:r>
              <a:rPr lang="en-US" baseline="0" dirty="0" smtClean="0"/>
              <a:t> in the power house. Distribution wires bring the electricity to the village and distribute it.</a:t>
            </a:r>
          </a:p>
          <a:p>
            <a:pPr>
              <a:spcBef>
                <a:spcPct val="0"/>
              </a:spcBef>
            </a:pPr>
            <a:endParaRPr lang="en-US" baseline="0" dirty="0" smtClean="0"/>
          </a:p>
          <a:p>
            <a:pPr>
              <a:spcBef>
                <a:spcPct val="0"/>
              </a:spcBef>
            </a:pPr>
            <a:r>
              <a:rPr lang="en-US" baseline="0" dirty="0" smtClean="0"/>
              <a:t>We’ll go into more detail on each of these parts later.</a:t>
            </a:r>
            <a:endParaRPr lang="en-US" dirty="0" smtClean="0"/>
          </a:p>
        </p:txBody>
      </p:sp>
    </p:spTree>
    <p:extLst>
      <p:ext uri="{BB962C8B-B14F-4D97-AF65-F5344CB8AC3E}">
        <p14:creationId xmlns:p14="http://schemas.microsoft.com/office/powerpoint/2010/main" val="225104483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102418-CEEB-4E96-8F8A-86A8F1E4D035}" type="slidenum">
              <a:rPr lang="en-US"/>
              <a:pPr fontAlgn="base">
                <a:spcBef>
                  <a:spcPct val="0"/>
                </a:spcBef>
                <a:spcAft>
                  <a:spcPct val="0"/>
                </a:spcAft>
              </a:pPr>
              <a:t>70</a:t>
            </a:fld>
            <a:endParaRPr lang="en-US"/>
          </a:p>
        </p:txBody>
      </p:sp>
      <p:sp>
        <p:nvSpPr>
          <p:cNvPr id="96259" name="Rectangle 2"/>
          <p:cNvSpPr>
            <a:spLocks noGrp="1" noRot="1" noChangeAspect="1" noChangeArrowheads="1" noTextEdit="1"/>
          </p:cNvSpPr>
          <p:nvPr>
            <p:ph type="sldImg"/>
          </p:nvPr>
        </p:nvSpPr>
        <p:spPr bwMode="auto">
          <a:xfrm>
            <a:off x="1004888" y="684213"/>
            <a:ext cx="4849812" cy="3432175"/>
          </a:xfrm>
          <a:noFill/>
          <a:ln>
            <a:solidFill>
              <a:srgbClr val="000000"/>
            </a:solidFill>
            <a:miter lim="800000"/>
            <a:headEnd/>
            <a:tailEnd/>
          </a:ln>
        </p:spPr>
      </p:sp>
      <p:sp>
        <p:nvSpPr>
          <p:cNvPr id="96260" name="Rectangle 3"/>
          <p:cNvSpPr>
            <a:spLocks noGrp="1" noChangeArrowheads="1"/>
          </p:cNvSpPr>
          <p:nvPr>
            <p:ph type="body" idx="1"/>
          </p:nvPr>
        </p:nvSpPr>
        <p:spPr bwMode="auto">
          <a:xfrm>
            <a:off x="914400" y="4343400"/>
            <a:ext cx="5029200" cy="4116388"/>
          </a:xfrm>
          <a:noFill/>
        </p:spPr>
        <p:txBody>
          <a:bodyPr wrap="square" numCol="1" anchor="t" anchorCtr="0" compatLnSpc="1">
            <a:prstTxWarp prst="textNoShape">
              <a:avLst/>
            </a:prstTxWarp>
          </a:bodyPr>
          <a:lstStyle/>
          <a:p>
            <a:pPr>
              <a:spcBef>
                <a:spcPct val="0"/>
              </a:spcBef>
            </a:pPr>
            <a:r>
              <a:rPr lang="en-US" smtClean="0"/>
              <a:t>Weir submerges intake.</a:t>
            </a:r>
          </a:p>
        </p:txBody>
      </p:sp>
    </p:spTree>
    <p:extLst>
      <p:ext uri="{BB962C8B-B14F-4D97-AF65-F5344CB8AC3E}">
        <p14:creationId xmlns:p14="http://schemas.microsoft.com/office/powerpoint/2010/main" val="416435749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71</a:t>
            </a:fld>
            <a:endParaRPr lang="en-US"/>
          </a:p>
        </p:txBody>
      </p:sp>
    </p:spTree>
    <p:extLst>
      <p:ext uri="{BB962C8B-B14F-4D97-AF65-F5344CB8AC3E}">
        <p14:creationId xmlns:p14="http://schemas.microsoft.com/office/powerpoint/2010/main" val="211699309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72</a:t>
            </a:fld>
            <a:endParaRPr lang="en-US"/>
          </a:p>
        </p:txBody>
      </p:sp>
    </p:spTree>
    <p:extLst>
      <p:ext uri="{BB962C8B-B14F-4D97-AF65-F5344CB8AC3E}">
        <p14:creationId xmlns:p14="http://schemas.microsoft.com/office/powerpoint/2010/main" val="55091433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A503BE2-B67A-4967-B6BD-5C1A9586F8AF}" type="slidenum">
              <a:rPr lang="en-US"/>
              <a:pPr fontAlgn="base">
                <a:spcBef>
                  <a:spcPct val="0"/>
                </a:spcBef>
                <a:spcAft>
                  <a:spcPct val="0"/>
                </a:spcAft>
              </a:pPr>
              <a:t>73</a:t>
            </a:fld>
            <a:endParaRPr lang="en-US"/>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2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Good example of side inlet.</a:t>
            </a:r>
          </a:p>
        </p:txBody>
      </p:sp>
    </p:spTree>
    <p:extLst>
      <p:ext uri="{BB962C8B-B14F-4D97-AF65-F5344CB8AC3E}">
        <p14:creationId xmlns:p14="http://schemas.microsoft.com/office/powerpoint/2010/main" val="22136743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74</a:t>
            </a:fld>
            <a:endParaRPr lang="en-US"/>
          </a:p>
        </p:txBody>
      </p:sp>
    </p:spTree>
    <p:extLst>
      <p:ext uri="{BB962C8B-B14F-4D97-AF65-F5344CB8AC3E}">
        <p14:creationId xmlns:p14="http://schemas.microsoft.com/office/powerpoint/2010/main" val="232359686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75</a:t>
            </a:fld>
            <a:endParaRPr lang="en-US"/>
          </a:p>
        </p:txBody>
      </p:sp>
    </p:spTree>
    <p:extLst>
      <p:ext uri="{BB962C8B-B14F-4D97-AF65-F5344CB8AC3E}">
        <p14:creationId xmlns:p14="http://schemas.microsoft.com/office/powerpoint/2010/main" val="111999050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76</a:t>
            </a:fld>
            <a:endParaRPr lang="en-US"/>
          </a:p>
        </p:txBody>
      </p:sp>
    </p:spTree>
    <p:extLst>
      <p:ext uri="{BB962C8B-B14F-4D97-AF65-F5344CB8AC3E}">
        <p14:creationId xmlns:p14="http://schemas.microsoft.com/office/powerpoint/2010/main" val="387646424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11D45F7-58FA-476D-A5E4-FCE15F3CC0CC}" type="slidenum">
              <a:rPr lang="en-US" smtClean="0"/>
              <a:pPr>
                <a:defRPr/>
              </a:pPr>
              <a:t>77</a:t>
            </a:fld>
            <a:endParaRPr lang="en-US"/>
          </a:p>
        </p:txBody>
      </p:sp>
    </p:spTree>
    <p:extLst>
      <p:ext uri="{BB962C8B-B14F-4D97-AF65-F5344CB8AC3E}">
        <p14:creationId xmlns:p14="http://schemas.microsoft.com/office/powerpoint/2010/main" val="118329275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78</a:t>
            </a:fld>
            <a:endParaRPr lang="en-US"/>
          </a:p>
        </p:txBody>
      </p:sp>
    </p:spTree>
    <p:extLst>
      <p:ext uri="{BB962C8B-B14F-4D97-AF65-F5344CB8AC3E}">
        <p14:creationId xmlns:p14="http://schemas.microsoft.com/office/powerpoint/2010/main" val="36249330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79</a:t>
            </a:fld>
            <a:endParaRPr lang="en-US"/>
          </a:p>
        </p:txBody>
      </p:sp>
    </p:spTree>
    <p:extLst>
      <p:ext uri="{BB962C8B-B14F-4D97-AF65-F5344CB8AC3E}">
        <p14:creationId xmlns:p14="http://schemas.microsoft.com/office/powerpoint/2010/main" val="2228206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7334495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80</a:t>
            </a:fld>
            <a:endParaRPr lang="en-US"/>
          </a:p>
        </p:txBody>
      </p:sp>
    </p:spTree>
    <p:extLst>
      <p:ext uri="{BB962C8B-B14F-4D97-AF65-F5344CB8AC3E}">
        <p14:creationId xmlns:p14="http://schemas.microsoft.com/office/powerpoint/2010/main" val="32375552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81</a:t>
            </a:fld>
            <a:endParaRPr lang="en-US"/>
          </a:p>
        </p:txBody>
      </p:sp>
    </p:spTree>
    <p:extLst>
      <p:ext uri="{BB962C8B-B14F-4D97-AF65-F5344CB8AC3E}">
        <p14:creationId xmlns:p14="http://schemas.microsoft.com/office/powerpoint/2010/main" val="146924980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82</a:t>
            </a:fld>
            <a:endParaRPr lang="en-US"/>
          </a:p>
        </p:txBody>
      </p:sp>
    </p:spTree>
    <p:extLst>
      <p:ext uri="{BB962C8B-B14F-4D97-AF65-F5344CB8AC3E}">
        <p14:creationId xmlns:p14="http://schemas.microsoft.com/office/powerpoint/2010/main" val="262472107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3D12862-7803-4411-96B1-9CA27479ED23}" type="slidenum">
              <a:rPr lang="en-US"/>
              <a:pPr fontAlgn="base">
                <a:spcBef>
                  <a:spcPct val="0"/>
                </a:spcBef>
                <a:spcAft>
                  <a:spcPct val="0"/>
                </a:spcAft>
              </a:pPr>
              <a:t>83</a:t>
            </a:fld>
            <a:endParaRPr lang="en-US"/>
          </a:p>
        </p:txBody>
      </p:sp>
      <p:sp>
        <p:nvSpPr>
          <p:cNvPr id="105475" name="Rectangle 2"/>
          <p:cNvSpPr>
            <a:spLocks noGrp="1" noRot="1" noChangeAspect="1" noChangeArrowheads="1" noTextEdit="1"/>
          </p:cNvSpPr>
          <p:nvPr>
            <p:ph type="sldImg"/>
          </p:nvPr>
        </p:nvSpPr>
        <p:spPr bwMode="auto">
          <a:xfrm>
            <a:off x="1004888" y="684213"/>
            <a:ext cx="4849812" cy="3432175"/>
          </a:xfrm>
          <a:noFill/>
          <a:ln>
            <a:solidFill>
              <a:srgbClr val="000000"/>
            </a:solidFill>
            <a:miter lim="800000"/>
            <a:headEnd/>
            <a:tailEnd/>
          </a:ln>
        </p:spPr>
      </p:sp>
      <p:sp>
        <p:nvSpPr>
          <p:cNvPr id="105476" name="Rectangle 3"/>
          <p:cNvSpPr>
            <a:spLocks noGrp="1" noChangeArrowheads="1"/>
          </p:cNvSpPr>
          <p:nvPr>
            <p:ph type="body" idx="1"/>
          </p:nvPr>
        </p:nvSpPr>
        <p:spPr bwMode="auto">
          <a:xfrm>
            <a:off x="914400" y="4343400"/>
            <a:ext cx="5029200" cy="4116388"/>
          </a:xfrm>
          <a:noFill/>
        </p:spPr>
        <p:txBody>
          <a:bodyPr wrap="square" numCol="1" anchor="t" anchorCtr="0" compatLnSpc="1">
            <a:prstTxWarp prst="textNoShape">
              <a:avLst/>
            </a:prstTxWarp>
          </a:bodyPr>
          <a:lstStyle/>
          <a:p>
            <a:pPr>
              <a:spcBef>
                <a:spcPct val="0"/>
              </a:spcBef>
            </a:pPr>
            <a:r>
              <a:rPr lang="en-US" smtClean="0"/>
              <a:t>Weir submerges intake.</a:t>
            </a:r>
          </a:p>
        </p:txBody>
      </p:sp>
    </p:spTree>
    <p:extLst>
      <p:ext uri="{BB962C8B-B14F-4D97-AF65-F5344CB8AC3E}">
        <p14:creationId xmlns:p14="http://schemas.microsoft.com/office/powerpoint/2010/main" val="326711890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84</a:t>
            </a:fld>
            <a:endParaRPr lang="en-US"/>
          </a:p>
        </p:txBody>
      </p:sp>
    </p:spTree>
    <p:extLst>
      <p:ext uri="{BB962C8B-B14F-4D97-AF65-F5344CB8AC3E}">
        <p14:creationId xmlns:p14="http://schemas.microsoft.com/office/powerpoint/2010/main" val="23300899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52909B-1062-4A38-9250-C0E8F3A77A6C}" type="slidenum">
              <a:rPr lang="en-US"/>
              <a:pPr fontAlgn="base">
                <a:spcBef>
                  <a:spcPct val="0"/>
                </a:spcBef>
                <a:spcAft>
                  <a:spcPct val="0"/>
                </a:spcAft>
              </a:pPr>
              <a:t>85</a:t>
            </a:fld>
            <a:endParaRPr lang="en-US"/>
          </a:p>
        </p:txBody>
      </p:sp>
      <p:sp>
        <p:nvSpPr>
          <p:cNvPr id="1064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65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138762635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86</a:t>
            </a:fld>
            <a:endParaRPr lang="en-US"/>
          </a:p>
        </p:txBody>
      </p:sp>
    </p:spTree>
    <p:extLst>
      <p:ext uri="{BB962C8B-B14F-4D97-AF65-F5344CB8AC3E}">
        <p14:creationId xmlns:p14="http://schemas.microsoft.com/office/powerpoint/2010/main" val="311496180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87</a:t>
            </a:fld>
            <a:endParaRPr lang="en-US"/>
          </a:p>
        </p:txBody>
      </p:sp>
    </p:spTree>
    <p:extLst>
      <p:ext uri="{BB962C8B-B14F-4D97-AF65-F5344CB8AC3E}">
        <p14:creationId xmlns:p14="http://schemas.microsoft.com/office/powerpoint/2010/main" val="417466852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8748812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14804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3283675-2865-4FAB-8AF8-0BD5B9DC4A52}" type="slidenum">
              <a:rPr lang="en-US" smtClean="0"/>
              <a:pPr/>
              <a:t>9</a:t>
            </a:fld>
            <a:endParaRPr lang="en-US"/>
          </a:p>
        </p:txBody>
      </p:sp>
    </p:spTree>
    <p:extLst>
      <p:ext uri="{BB962C8B-B14F-4D97-AF65-F5344CB8AC3E}">
        <p14:creationId xmlns:p14="http://schemas.microsoft.com/office/powerpoint/2010/main" val="258257806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90</a:t>
            </a:fld>
            <a:endParaRPr lang="en-US"/>
          </a:p>
        </p:txBody>
      </p:sp>
    </p:spTree>
    <p:extLst>
      <p:ext uri="{BB962C8B-B14F-4D97-AF65-F5344CB8AC3E}">
        <p14:creationId xmlns:p14="http://schemas.microsoft.com/office/powerpoint/2010/main" val="8981774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3D12862-7803-4411-96B1-9CA27479ED23}" type="slidenum">
              <a:rPr lang="en-US"/>
              <a:pPr fontAlgn="base">
                <a:spcBef>
                  <a:spcPct val="0"/>
                </a:spcBef>
                <a:spcAft>
                  <a:spcPct val="0"/>
                </a:spcAft>
              </a:pPr>
              <a:t>91</a:t>
            </a:fld>
            <a:endParaRPr lang="en-US"/>
          </a:p>
        </p:txBody>
      </p:sp>
      <p:sp>
        <p:nvSpPr>
          <p:cNvPr id="105475" name="Rectangle 2"/>
          <p:cNvSpPr>
            <a:spLocks noGrp="1" noRot="1" noChangeAspect="1" noChangeArrowheads="1" noTextEdit="1"/>
          </p:cNvSpPr>
          <p:nvPr>
            <p:ph type="sldImg"/>
          </p:nvPr>
        </p:nvSpPr>
        <p:spPr bwMode="auto">
          <a:xfrm>
            <a:off x="1004888" y="684213"/>
            <a:ext cx="4849812" cy="3432175"/>
          </a:xfrm>
          <a:noFill/>
          <a:ln>
            <a:solidFill>
              <a:srgbClr val="000000"/>
            </a:solidFill>
            <a:miter lim="800000"/>
            <a:headEnd/>
            <a:tailEnd/>
          </a:ln>
        </p:spPr>
      </p:sp>
      <p:sp>
        <p:nvSpPr>
          <p:cNvPr id="105476" name="Rectangle 3"/>
          <p:cNvSpPr>
            <a:spLocks noGrp="1" noChangeArrowheads="1"/>
          </p:cNvSpPr>
          <p:nvPr>
            <p:ph type="body" idx="1"/>
          </p:nvPr>
        </p:nvSpPr>
        <p:spPr bwMode="auto">
          <a:xfrm>
            <a:off x="914400" y="4343400"/>
            <a:ext cx="5029200" cy="4116388"/>
          </a:xfrm>
          <a:noFill/>
        </p:spPr>
        <p:txBody>
          <a:bodyPr wrap="square" numCol="1" anchor="t" anchorCtr="0" compatLnSpc="1">
            <a:prstTxWarp prst="textNoShape">
              <a:avLst/>
            </a:prstTxWarp>
          </a:bodyPr>
          <a:lstStyle/>
          <a:p>
            <a:pPr>
              <a:spcBef>
                <a:spcPct val="0"/>
              </a:spcBef>
            </a:pPr>
            <a:r>
              <a:rPr lang="en-US" smtClean="0"/>
              <a:t>Weir submerges intake.</a:t>
            </a:r>
          </a:p>
        </p:txBody>
      </p:sp>
    </p:spTree>
    <p:extLst>
      <p:ext uri="{BB962C8B-B14F-4D97-AF65-F5344CB8AC3E}">
        <p14:creationId xmlns:p14="http://schemas.microsoft.com/office/powerpoint/2010/main" val="153932679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92</a:t>
            </a:fld>
            <a:endParaRPr lang="en-US"/>
          </a:p>
        </p:txBody>
      </p:sp>
    </p:spTree>
    <p:extLst>
      <p:ext uri="{BB962C8B-B14F-4D97-AF65-F5344CB8AC3E}">
        <p14:creationId xmlns:p14="http://schemas.microsoft.com/office/powerpoint/2010/main" val="318086717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2FBF3-AF55-4BAC-8F78-D871F4A298CC}" type="slidenum">
              <a:rPr lang="id-ID" smtClean="0"/>
              <a:t>93</a:t>
            </a:fld>
            <a:endParaRPr lang="id-ID"/>
          </a:p>
        </p:txBody>
      </p:sp>
    </p:spTree>
    <p:extLst>
      <p:ext uri="{BB962C8B-B14F-4D97-AF65-F5344CB8AC3E}">
        <p14:creationId xmlns:p14="http://schemas.microsoft.com/office/powerpoint/2010/main" val="285291329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94</a:t>
            </a:fld>
            <a:endParaRPr lang="en-US"/>
          </a:p>
        </p:txBody>
      </p:sp>
    </p:spTree>
    <p:extLst>
      <p:ext uri="{BB962C8B-B14F-4D97-AF65-F5344CB8AC3E}">
        <p14:creationId xmlns:p14="http://schemas.microsoft.com/office/powerpoint/2010/main" val="281948402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95</a:t>
            </a:fld>
            <a:endParaRPr lang="en-US"/>
          </a:p>
        </p:txBody>
      </p:sp>
    </p:spTree>
    <p:extLst>
      <p:ext uri="{BB962C8B-B14F-4D97-AF65-F5344CB8AC3E}">
        <p14:creationId xmlns:p14="http://schemas.microsoft.com/office/powerpoint/2010/main" val="139900397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B91E73-6EE4-45A8-BF22-AA8A79BE81B7}" type="slidenum">
              <a:rPr lang="en-US" smtClean="0"/>
              <a:t>96</a:t>
            </a:fld>
            <a:endParaRPr lang="en-US"/>
          </a:p>
        </p:txBody>
      </p:sp>
    </p:spTree>
    <p:extLst>
      <p:ext uri="{BB962C8B-B14F-4D97-AF65-F5344CB8AC3E}">
        <p14:creationId xmlns:p14="http://schemas.microsoft.com/office/powerpoint/2010/main" val="354096061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75179C-7A50-4C7C-BED9-7BF2476D3567}" type="slidenum">
              <a:rPr lang="id-ID" smtClean="0"/>
              <a:t>97</a:t>
            </a:fld>
            <a:endParaRPr lang="id-ID"/>
          </a:p>
        </p:txBody>
      </p:sp>
    </p:spTree>
    <p:extLst>
      <p:ext uri="{BB962C8B-B14F-4D97-AF65-F5344CB8AC3E}">
        <p14:creationId xmlns:p14="http://schemas.microsoft.com/office/powerpoint/2010/main" val="249140020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5219484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75179C-7A50-4C7C-BED9-7BF2476D3567}" type="slidenum">
              <a:rPr lang="id-ID" smtClean="0"/>
              <a:t>99</a:t>
            </a:fld>
            <a:endParaRPr lang="id-ID"/>
          </a:p>
        </p:txBody>
      </p:sp>
    </p:spTree>
    <p:extLst>
      <p:ext uri="{BB962C8B-B14F-4D97-AF65-F5344CB8AC3E}">
        <p14:creationId xmlns:p14="http://schemas.microsoft.com/office/powerpoint/2010/main" val="29130893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Option A">
    <p:spTree>
      <p:nvGrpSpPr>
        <p:cNvPr id="1" name=""/>
        <p:cNvGrpSpPr/>
        <p:nvPr/>
      </p:nvGrpSpPr>
      <p:grpSpPr>
        <a:xfrm>
          <a:off x="0" y="0"/>
          <a:ext cx="0" cy="0"/>
          <a:chOff x="0" y="0"/>
          <a:chExt cx="0" cy="0"/>
        </a:xfrm>
      </p:grpSpPr>
      <p:sp>
        <p:nvSpPr>
          <p:cNvPr id="9" name="Rectangle 8"/>
          <p:cNvSpPr/>
          <p:nvPr userDrawn="1"/>
        </p:nvSpPr>
        <p:spPr bwMode="gray">
          <a:xfrm>
            <a:off x="-1" y="2195432"/>
            <a:ext cx="10691813" cy="27645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000" dirty="0" smtClean="0">
              <a:latin typeface="Arial" pitchFamily="34" charset="0"/>
              <a:cs typeface="Arial" pitchFamily="34" charset="0"/>
            </a:endParaRPr>
          </a:p>
        </p:txBody>
      </p:sp>
      <p:sp>
        <p:nvSpPr>
          <p:cNvPr id="2" name="Title 1"/>
          <p:cNvSpPr>
            <a:spLocks noGrp="1"/>
          </p:cNvSpPr>
          <p:nvPr>
            <p:ph type="ctrTitle" hasCustomPrompt="1"/>
          </p:nvPr>
        </p:nvSpPr>
        <p:spPr>
          <a:xfrm>
            <a:off x="741059" y="2539959"/>
            <a:ext cx="6858542" cy="1432215"/>
          </a:xfrm>
        </p:spPr>
        <p:txBody>
          <a:bodyPr anchor="ctr"/>
          <a:lstStyle>
            <a:lvl1pPr>
              <a:lnSpc>
                <a:spcPct val="110000"/>
              </a:lnSpc>
              <a:defRPr>
                <a:solidFill>
                  <a:schemeClr val="bg1"/>
                </a:solidFill>
                <a:latin typeface="+mj-lt"/>
                <a:cs typeface="Arial"/>
              </a:defRPr>
            </a:lvl1pPr>
          </a:lstStyle>
          <a:p>
            <a:r>
              <a:rPr lang="en-US" dirty="0" smtClean="0"/>
              <a:t>&lt;Insert headline&gt;</a:t>
            </a:r>
            <a:endParaRPr lang="en-US" dirty="0"/>
          </a:p>
        </p:txBody>
      </p:sp>
      <p:sp>
        <p:nvSpPr>
          <p:cNvPr id="3" name="Subtitle 2"/>
          <p:cNvSpPr>
            <a:spLocks noGrp="1"/>
          </p:cNvSpPr>
          <p:nvPr>
            <p:ph type="subTitle" idx="1" hasCustomPrompt="1"/>
          </p:nvPr>
        </p:nvSpPr>
        <p:spPr>
          <a:xfrm>
            <a:off x="741059" y="3972174"/>
            <a:ext cx="6858541" cy="785770"/>
          </a:xfrm>
        </p:spPr>
        <p:txBody>
          <a:bodyPr/>
          <a:lstStyle>
            <a:lvl1pPr marL="0" indent="0" algn="l">
              <a:buNone/>
              <a:defRPr b="0">
                <a:solidFill>
                  <a:srgbClr val="FFFFFF"/>
                </a:solidFill>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US" dirty="0" smtClean="0"/>
              <a:t>&lt;Insert subtitle&gt;</a:t>
            </a:r>
            <a:endParaRPr lang="en-US" dirty="0"/>
          </a:p>
        </p:txBody>
      </p:sp>
      <p:pic>
        <p:nvPicPr>
          <p:cNvPr id="7" name="Picture 6"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127" y="428386"/>
            <a:ext cx="2943300" cy="1177320"/>
          </a:xfrm>
          <a:prstGeom prst="rect">
            <a:avLst/>
          </a:prstGeom>
        </p:spPr>
      </p:pic>
      <p:sp>
        <p:nvSpPr>
          <p:cNvPr id="8" name="Text Placeholder 6"/>
          <p:cNvSpPr>
            <a:spLocks noGrp="1"/>
          </p:cNvSpPr>
          <p:nvPr>
            <p:ph type="body" sz="quarter" idx="17" hasCustomPrompt="1"/>
          </p:nvPr>
        </p:nvSpPr>
        <p:spPr>
          <a:xfrm>
            <a:off x="3467677" y="400449"/>
            <a:ext cx="6408627" cy="1049967"/>
          </a:xfrm>
          <a:prstGeom prst="rect">
            <a:avLst/>
          </a:prstGeom>
        </p:spPr>
        <p:txBody>
          <a:bodyPr anchor="ctr"/>
          <a:lstStyle>
            <a:lvl1pPr>
              <a:defRPr sz="2800" b="0" baseline="0">
                <a:solidFill>
                  <a:srgbClr val="7BC224"/>
                </a:solidFill>
              </a:defRPr>
            </a:lvl1pPr>
          </a:lstStyle>
          <a:p>
            <a:pPr lvl="0"/>
            <a:r>
              <a:rPr lang="en-US" dirty="0" smtClean="0"/>
              <a:t>&lt;Insert name of product if relevant&gt;</a:t>
            </a:r>
            <a:endParaRPr lang="en-US" dirty="0"/>
          </a:p>
        </p:txBody>
      </p:sp>
      <p:sp>
        <p:nvSpPr>
          <p:cNvPr id="10" name="TextBox 9"/>
          <p:cNvSpPr txBox="1"/>
          <p:nvPr userDrawn="1"/>
        </p:nvSpPr>
        <p:spPr>
          <a:xfrm>
            <a:off x="11027374" y="2915582"/>
            <a:ext cx="184666" cy="415498"/>
          </a:xfrm>
          <a:prstGeom prst="rect">
            <a:avLst/>
          </a:prstGeom>
          <a:noFill/>
        </p:spPr>
        <p:txBody>
          <a:bodyPr wrap="none" rtlCol="0">
            <a:spAutoFit/>
          </a:bodyPr>
          <a:lstStyle/>
          <a:p>
            <a:endParaRPr lang="en-US" dirty="0"/>
          </a:p>
        </p:txBody>
      </p:sp>
      <p:sp>
        <p:nvSpPr>
          <p:cNvPr id="11" name="Picture Placeholder 5"/>
          <p:cNvSpPr>
            <a:spLocks noGrp="1"/>
          </p:cNvSpPr>
          <p:nvPr>
            <p:ph type="pic" sz="quarter" idx="16" hasCustomPrompt="1"/>
          </p:nvPr>
        </p:nvSpPr>
        <p:spPr bwMode="gray">
          <a:xfrm>
            <a:off x="8026041" y="2637073"/>
            <a:ext cx="2017544" cy="1986718"/>
          </a:xfrm>
          <a:prstGeom prst="rect">
            <a:avLst/>
          </a:prstGeom>
          <a:noFill/>
          <a:ln>
            <a:noFill/>
          </a:ln>
        </p:spPr>
        <p:txBody>
          <a:bodyPr anchor="ctr" anchorCtr="1">
            <a:normAutofit/>
          </a:bodyPr>
          <a:lstStyle>
            <a:lvl1pPr algn="ctr">
              <a:defRPr sz="1200" b="0" i="1" baseline="0">
                <a:solidFill>
                  <a:schemeClr val="bg1"/>
                </a:solidFill>
                <a:latin typeface="Arial" pitchFamily="34" charset="0"/>
                <a:cs typeface="Arial" pitchFamily="34" charset="0"/>
              </a:defRPr>
            </a:lvl1pPr>
          </a:lstStyle>
          <a:p>
            <a:r>
              <a:rPr lang="en-GB" dirty="0" smtClean="0"/>
              <a:t>Insert relevant industry icon here. Icon images are available on the last page of this PowerPoint Template</a:t>
            </a:r>
            <a:endParaRPr lang="en-GB" dirty="0"/>
          </a:p>
        </p:txBody>
      </p:sp>
      <p:sp>
        <p:nvSpPr>
          <p:cNvPr id="13" name="Text Placeholder 69"/>
          <p:cNvSpPr>
            <a:spLocks noGrp="1"/>
          </p:cNvSpPr>
          <p:nvPr>
            <p:ph type="body" sz="quarter" idx="13" hasCustomPrompt="1"/>
          </p:nvPr>
        </p:nvSpPr>
        <p:spPr bwMode="gray">
          <a:xfrm>
            <a:off x="5996214" y="6948929"/>
            <a:ext cx="4160611" cy="289972"/>
          </a:xfrm>
          <a:prstGeom prst="rect">
            <a:avLst/>
          </a:prstGeom>
        </p:spPr>
        <p:txBody>
          <a:bodyPr wrap="square" anchor="b">
            <a:spAutoFit/>
          </a:bodyPr>
          <a:lstStyle>
            <a:lvl1pPr algn="r">
              <a:defRPr sz="1000" b="0">
                <a:solidFill>
                  <a:schemeClr val="bg2"/>
                </a:solidFill>
                <a:latin typeface="Arial" pitchFamily="34" charset="0"/>
                <a:cs typeface="Arial" pitchFamily="34" charset="0"/>
              </a:defRPr>
            </a:lvl1pPr>
          </a:lstStyle>
          <a:p>
            <a:pPr lvl="0"/>
            <a:r>
              <a:rPr lang="en-US" dirty="0" smtClean="0"/>
              <a:t>&lt;Insert confidentiality statement&gt;</a:t>
            </a:r>
            <a:endParaRPr lang="en-GB" dirty="0"/>
          </a:p>
        </p:txBody>
      </p:sp>
      <p:sp>
        <p:nvSpPr>
          <p:cNvPr id="5" name="Text Placeholder 4"/>
          <p:cNvSpPr>
            <a:spLocks noGrp="1"/>
          </p:cNvSpPr>
          <p:nvPr>
            <p:ph type="body" sz="quarter" idx="19" hasCustomPrompt="1"/>
          </p:nvPr>
        </p:nvSpPr>
        <p:spPr>
          <a:xfrm>
            <a:off x="741059" y="6419977"/>
            <a:ext cx="2476500" cy="520700"/>
          </a:xfrm>
        </p:spPr>
        <p:txBody>
          <a:bodyPr lIns="0"/>
          <a:lstStyle>
            <a:lvl1pPr>
              <a:defRPr baseline="0">
                <a:solidFill>
                  <a:schemeClr val="tx2"/>
                </a:solidFill>
              </a:defRPr>
            </a:lvl1pPr>
          </a:lstStyle>
          <a:p>
            <a:pPr lvl="0"/>
            <a:r>
              <a:rPr lang="en-US" dirty="0" smtClean="0"/>
              <a:t>&lt;Insert date&gt;</a:t>
            </a:r>
            <a:endParaRPr lang="en-US" dirty="0"/>
          </a:p>
        </p:txBody>
      </p:sp>
      <p:sp>
        <p:nvSpPr>
          <p:cNvPr id="18" name="Text Placeholder 5"/>
          <p:cNvSpPr>
            <a:spLocks noGrp="1"/>
          </p:cNvSpPr>
          <p:nvPr>
            <p:ph type="body" sz="quarter" idx="15" hasCustomPrompt="1"/>
          </p:nvPr>
        </p:nvSpPr>
        <p:spPr bwMode="gray">
          <a:xfrm>
            <a:off x="741059" y="5487159"/>
            <a:ext cx="6770962" cy="230832"/>
          </a:xfrm>
          <a:prstGeom prst="rect">
            <a:avLst/>
          </a:prstGeom>
        </p:spPr>
        <p:txBody>
          <a:bodyPr vert="horz" wrap="square" lIns="0" tIns="0" rIns="0" bIns="0" rtlCol="0" anchor="t">
            <a:spAutoFit/>
          </a:bodyPr>
          <a:lstStyle>
            <a:lvl1pPr>
              <a:lnSpc>
                <a:spcPct val="100000"/>
              </a:lnSpc>
              <a:defRPr lang="en-US" sz="1500" b="0" baseline="0" smtClean="0">
                <a:solidFill>
                  <a:schemeClr val="accent5"/>
                </a:solidFill>
                <a:latin typeface="Arial" pitchFamily="34" charset="0"/>
              </a:defRPr>
            </a:lvl1pPr>
            <a:lvl2pPr>
              <a:defRPr lang="en-US" smtClean="0"/>
            </a:lvl2pPr>
            <a:lvl3pPr>
              <a:defRPr lang="en-US" smtClean="0"/>
            </a:lvl3pPr>
            <a:lvl4pPr>
              <a:defRPr lang="en-US" smtClean="0"/>
            </a:lvl4pPr>
            <a:lvl5pPr>
              <a:defRPr lang="en-GB"/>
            </a:lvl5pPr>
          </a:lstStyle>
          <a:p>
            <a:pPr lvl="0"/>
            <a:r>
              <a:rPr lang="en-US" dirty="0" smtClean="0"/>
              <a:t>&lt;Insert Author or Prepared by &gt;</a:t>
            </a:r>
          </a:p>
        </p:txBody>
      </p:sp>
      <p:sp>
        <p:nvSpPr>
          <p:cNvPr id="4" name="Rectangle 3"/>
          <p:cNvSpPr/>
          <p:nvPr userDrawn="1"/>
        </p:nvSpPr>
        <p:spPr>
          <a:xfrm>
            <a:off x="160984" y="7056424"/>
            <a:ext cx="1511456" cy="1824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510476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7" name="Text Placeholder 7"/>
          <p:cNvSpPr>
            <a:spLocks noGrp="1"/>
          </p:cNvSpPr>
          <p:nvPr>
            <p:ph type="body" sz="quarter" idx="17" hasCustomPrompt="1"/>
          </p:nvPr>
        </p:nvSpPr>
        <p:spPr bwMode="gray">
          <a:xfrm>
            <a:off x="8699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1" name="Content Placeholder 2"/>
          <p:cNvSpPr>
            <a:spLocks noGrp="1"/>
          </p:cNvSpPr>
          <p:nvPr>
            <p:ph idx="18"/>
          </p:nvPr>
        </p:nvSpPr>
        <p:spPr>
          <a:xfrm>
            <a:off x="527050" y="1415059"/>
            <a:ext cx="9619774" cy="390048"/>
          </a:xfrm>
        </p:spPr>
        <p:txBody>
          <a:bodyPr/>
          <a:lstStyle>
            <a:lvl1pPr>
              <a:defRPr>
                <a:solidFill>
                  <a:schemeClr val="tx1"/>
                </a:solidFill>
              </a:defRPr>
            </a:lvl1pPr>
          </a:lstStyle>
          <a:p>
            <a:pPr lvl="0"/>
            <a:r>
              <a:rPr lang="en-US" dirty="0" smtClean="0"/>
              <a:t>Click to edit Master text styles</a:t>
            </a:r>
            <a:endParaRPr lang="en-US" dirty="0"/>
          </a:p>
        </p:txBody>
      </p:sp>
      <p:sp>
        <p:nvSpPr>
          <p:cNvPr id="13" name="Content Placeholder 2"/>
          <p:cNvSpPr>
            <a:spLocks noGrp="1"/>
          </p:cNvSpPr>
          <p:nvPr>
            <p:ph sz="half" idx="1"/>
          </p:nvPr>
        </p:nvSpPr>
        <p:spPr>
          <a:xfrm>
            <a:off x="527050" y="1805107"/>
            <a:ext cx="3112397" cy="4950690"/>
          </a:xfrm>
        </p:spPr>
        <p:txBody>
          <a:bodyPr>
            <a:noAutofit/>
          </a:bodyPr>
          <a:lstStyle>
            <a:lvl1pPr>
              <a:defRPr sz="16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5" name="Content Placeholder 2"/>
          <p:cNvSpPr>
            <a:spLocks noGrp="1"/>
          </p:cNvSpPr>
          <p:nvPr>
            <p:ph sz="half" idx="19"/>
          </p:nvPr>
        </p:nvSpPr>
        <p:spPr>
          <a:xfrm>
            <a:off x="3821832" y="1805107"/>
            <a:ext cx="6332374" cy="4950690"/>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2" name="TextBox 11"/>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4" name="Straight Connector 13"/>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smtClean="0"/>
              <a:t>Click to edit Master title style</a:t>
            </a:r>
            <a:endParaRPr lang="en-US"/>
          </a:p>
        </p:txBody>
      </p:sp>
      <p:sp>
        <p:nvSpPr>
          <p:cNvPr id="16"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812728548"/>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6">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10" name="Text Placeholder 7"/>
          <p:cNvSpPr>
            <a:spLocks noGrp="1"/>
          </p:cNvSpPr>
          <p:nvPr>
            <p:ph type="body" sz="quarter" idx="17" hasCustomPrompt="1"/>
          </p:nvPr>
        </p:nvSpPr>
        <p:spPr bwMode="gray">
          <a:xfrm>
            <a:off x="8699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20" name="Content Placeholder 2"/>
          <p:cNvSpPr>
            <a:spLocks noGrp="1"/>
          </p:cNvSpPr>
          <p:nvPr>
            <p:ph idx="18"/>
          </p:nvPr>
        </p:nvSpPr>
        <p:spPr>
          <a:xfrm>
            <a:off x="527050" y="1415059"/>
            <a:ext cx="3118201" cy="390048"/>
          </a:xfrm>
        </p:spPr>
        <p:txBody>
          <a:bodyPr/>
          <a:lstStyle>
            <a:lvl1pPr>
              <a:defRPr>
                <a:solidFill>
                  <a:schemeClr val="tx1"/>
                </a:solidFill>
              </a:defRPr>
            </a:lvl1pPr>
          </a:lstStyle>
          <a:p>
            <a:pPr lvl="0"/>
            <a:r>
              <a:rPr lang="en-US" dirty="0" smtClean="0"/>
              <a:t>Click to edit Master text</a:t>
            </a:r>
            <a:endParaRPr lang="en-US" dirty="0"/>
          </a:p>
        </p:txBody>
      </p:sp>
      <p:sp>
        <p:nvSpPr>
          <p:cNvPr id="27" name="Content Placeholder 2"/>
          <p:cNvSpPr>
            <a:spLocks noGrp="1"/>
          </p:cNvSpPr>
          <p:nvPr>
            <p:ph idx="20"/>
          </p:nvPr>
        </p:nvSpPr>
        <p:spPr>
          <a:xfrm>
            <a:off x="3781634" y="1415059"/>
            <a:ext cx="3118201" cy="390048"/>
          </a:xfrm>
        </p:spPr>
        <p:txBody>
          <a:bodyPr>
            <a:noAutofit/>
          </a:bodyPr>
          <a:lstStyle>
            <a:lvl1pPr>
              <a:defRPr sz="1800">
                <a:solidFill>
                  <a:schemeClr val="tx1"/>
                </a:solidFill>
              </a:defRPr>
            </a:lvl1pPr>
          </a:lstStyle>
          <a:p>
            <a:pPr lvl="0"/>
            <a:r>
              <a:rPr lang="en-US" dirty="0" smtClean="0"/>
              <a:t>Click to edit Master text</a:t>
            </a:r>
            <a:endParaRPr lang="en-US" dirty="0"/>
          </a:p>
        </p:txBody>
      </p:sp>
      <p:sp>
        <p:nvSpPr>
          <p:cNvPr id="29" name="Content Placeholder 2"/>
          <p:cNvSpPr>
            <a:spLocks noGrp="1"/>
          </p:cNvSpPr>
          <p:nvPr>
            <p:ph idx="22"/>
          </p:nvPr>
        </p:nvSpPr>
        <p:spPr>
          <a:xfrm>
            <a:off x="7051273" y="1415059"/>
            <a:ext cx="3118201" cy="390048"/>
          </a:xfrm>
        </p:spPr>
        <p:txBody>
          <a:bodyPr/>
          <a:lstStyle>
            <a:lvl1pPr>
              <a:defRPr>
                <a:solidFill>
                  <a:schemeClr val="tx1"/>
                </a:solidFill>
              </a:defRPr>
            </a:lvl1pPr>
          </a:lstStyle>
          <a:p>
            <a:pPr lvl="0"/>
            <a:r>
              <a:rPr lang="en-US" dirty="0" smtClean="0"/>
              <a:t>Click to edit Master text</a:t>
            </a:r>
            <a:endParaRPr lang="en-US" dirty="0"/>
          </a:p>
        </p:txBody>
      </p:sp>
      <p:sp>
        <p:nvSpPr>
          <p:cNvPr id="17" name="Content Placeholder 2"/>
          <p:cNvSpPr>
            <a:spLocks noGrp="1"/>
          </p:cNvSpPr>
          <p:nvPr>
            <p:ph sz="half" idx="19"/>
          </p:nvPr>
        </p:nvSpPr>
        <p:spPr>
          <a:xfrm>
            <a:off x="3788827" y="1805108"/>
            <a:ext cx="3079804" cy="4949705"/>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21" name="Content Placeholder 2"/>
          <p:cNvSpPr>
            <a:spLocks noGrp="1"/>
          </p:cNvSpPr>
          <p:nvPr>
            <p:ph sz="half" idx="23"/>
          </p:nvPr>
        </p:nvSpPr>
        <p:spPr>
          <a:xfrm>
            <a:off x="7060886" y="1805108"/>
            <a:ext cx="3079804" cy="4949705"/>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22" name="Content Placeholder 2"/>
          <p:cNvSpPr>
            <a:spLocks noGrp="1"/>
          </p:cNvSpPr>
          <p:nvPr>
            <p:ph sz="half" idx="21"/>
          </p:nvPr>
        </p:nvSpPr>
        <p:spPr>
          <a:xfrm>
            <a:off x="527050" y="1805108"/>
            <a:ext cx="3124902" cy="4949705"/>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5" name="TextBox 14"/>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6" name="Straight Connector 15"/>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527050" y="919176"/>
            <a:ext cx="9627156" cy="746256"/>
          </a:xfrm>
        </p:spPr>
        <p:txBody>
          <a:bodyPr/>
          <a:lstStyle/>
          <a:p>
            <a:r>
              <a:rPr lang="en-US" smtClean="0"/>
              <a:t>Click to edit Master title style</a:t>
            </a:r>
            <a:endParaRPr lang="en-US"/>
          </a:p>
        </p:txBody>
      </p:sp>
      <p:sp>
        <p:nvSpPr>
          <p:cNvPr id="14"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33040011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6" name="Text Placeholder 7"/>
          <p:cNvSpPr>
            <a:spLocks noGrp="1"/>
          </p:cNvSpPr>
          <p:nvPr>
            <p:ph type="body" sz="quarter" idx="17" hasCustomPrompt="1"/>
          </p:nvPr>
        </p:nvSpPr>
        <p:spPr bwMode="gray">
          <a:xfrm>
            <a:off x="8826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9" name="TextBox 8"/>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cxnSp>
        <p:nvCxnSpPr>
          <p:cNvPr id="10" name="Straight Connector 9"/>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lang="en-US"/>
          </a:p>
        </p:txBody>
      </p:sp>
      <p:sp>
        <p:nvSpPr>
          <p:cNvPr id="8"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8879564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4848" y="5293995"/>
            <a:ext cx="6021818" cy="624986"/>
          </a:xfrm>
        </p:spPr>
        <p:txBody>
          <a:bodyPr anchor="b"/>
          <a:lstStyle>
            <a:lvl1pPr algn="l">
              <a:defRPr sz="2300" b="0"/>
            </a:lvl1pPr>
          </a:lstStyle>
          <a:p>
            <a:r>
              <a:rPr lang="en-US" dirty="0" smtClean="0"/>
              <a:t>Click to edit Master title style</a:t>
            </a:r>
            <a:endParaRPr lang="en-US" dirty="0"/>
          </a:p>
        </p:txBody>
      </p:sp>
      <p:sp>
        <p:nvSpPr>
          <p:cNvPr id="3" name="Picture Placeholder 2"/>
          <p:cNvSpPr>
            <a:spLocks noGrp="1"/>
          </p:cNvSpPr>
          <p:nvPr>
            <p:ph type="pic" idx="1" hasCustomPrompt="1"/>
          </p:nvPr>
        </p:nvSpPr>
        <p:spPr>
          <a:xfrm>
            <a:off x="524848" y="375627"/>
            <a:ext cx="9638327" cy="4837838"/>
          </a:xfrm>
        </p:spPr>
        <p:txBody>
          <a:bodyPr>
            <a:normAutofit/>
          </a:bodyPr>
          <a:lstStyle>
            <a:lvl1pPr marL="0" indent="0">
              <a:buNone/>
              <a:defRPr sz="2000" b="0">
                <a:solidFill>
                  <a:srgbClr val="FF0000"/>
                </a:solidFill>
              </a:defRPr>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dirty="0" smtClean="0"/>
              <a:t>Add picture</a:t>
            </a:r>
            <a:endParaRPr lang="en-US" dirty="0"/>
          </a:p>
        </p:txBody>
      </p:sp>
      <p:sp>
        <p:nvSpPr>
          <p:cNvPr id="4" name="Text Placeholder 3"/>
          <p:cNvSpPr>
            <a:spLocks noGrp="1"/>
          </p:cNvSpPr>
          <p:nvPr>
            <p:ph type="body" sz="half" idx="2"/>
          </p:nvPr>
        </p:nvSpPr>
        <p:spPr>
          <a:xfrm>
            <a:off x="527050" y="5918981"/>
            <a:ext cx="6019615" cy="887584"/>
          </a:xfrm>
        </p:spPr>
        <p:txBody>
          <a:bodyPr>
            <a:normAutofit/>
          </a:bodyPr>
          <a:lstStyle>
            <a:lvl1pPr marL="0" indent="0">
              <a:buNone/>
              <a:defRPr sz="14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8" name="TextBox 7"/>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285435594"/>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5" name="TextBox 4"/>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6"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284323095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Address">
    <p:spTree>
      <p:nvGrpSpPr>
        <p:cNvPr id="1" name=""/>
        <p:cNvGrpSpPr/>
        <p:nvPr/>
      </p:nvGrpSpPr>
      <p:grpSpPr>
        <a:xfrm>
          <a:off x="0" y="0"/>
          <a:ext cx="0" cy="0"/>
          <a:chOff x="0" y="0"/>
          <a:chExt cx="0" cy="0"/>
        </a:xfrm>
      </p:grpSpPr>
      <p:sp>
        <p:nvSpPr>
          <p:cNvPr id="14" name="Rectangle 13"/>
          <p:cNvSpPr/>
          <p:nvPr userDrawn="1"/>
        </p:nvSpPr>
        <p:spPr>
          <a:xfrm>
            <a:off x="527051" y="1794303"/>
            <a:ext cx="3041586" cy="5304632"/>
          </a:xfrm>
          <a:prstGeom prst="rect">
            <a:avLst/>
          </a:prstGeom>
          <a:solidFill>
            <a:schemeClr val="bg2">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ru-RU" dirty="0" err="1" smtClean="0">
              <a:solidFill>
                <a:srgbClr val="0070CD"/>
              </a:solidFill>
              <a:cs typeface="Arial" pitchFamily="34" charset="0"/>
            </a:endParaRPr>
          </a:p>
        </p:txBody>
      </p:sp>
      <p:sp>
        <p:nvSpPr>
          <p:cNvPr id="15" name="Content Placeholder 8"/>
          <p:cNvSpPr>
            <a:spLocks noGrp="1"/>
          </p:cNvSpPr>
          <p:nvPr>
            <p:ph sz="quarter" idx="13" hasCustomPrompt="1"/>
          </p:nvPr>
        </p:nvSpPr>
        <p:spPr bwMode="gray">
          <a:xfrm>
            <a:off x="737436" y="2081063"/>
            <a:ext cx="2638386" cy="4801192"/>
          </a:xfrm>
          <a:prstGeom prst="rect">
            <a:avLst/>
          </a:prstGeom>
        </p:spPr>
        <p:txBody>
          <a:bodyPr anchor="b" anchorCtr="0"/>
          <a:lstStyle>
            <a:lvl1pPr marL="0" indent="0">
              <a:buFont typeface="Arial" pitchFamily="34" charset="0"/>
              <a:buNone/>
              <a:defRPr sz="1100" b="0">
                <a:solidFill>
                  <a:srgbClr val="0070CD"/>
                </a:solidFill>
                <a:latin typeface="Arial" pitchFamily="34" charset="0"/>
                <a:cs typeface="Arial" pitchFamily="34" charset="0"/>
              </a:defRPr>
            </a:lvl1pPr>
            <a:lvl2pPr marL="0" indent="0">
              <a:buFont typeface="Arial" pitchFamily="34" charset="0"/>
              <a:buNone/>
              <a:defRPr b="0">
                <a:solidFill>
                  <a:schemeClr val="bg1"/>
                </a:solidFill>
              </a:defRPr>
            </a:lvl2pPr>
            <a:lvl3pPr marL="0" indent="0">
              <a:buNone/>
              <a:defRPr b="0">
                <a:solidFill>
                  <a:schemeClr val="bg1"/>
                </a:solidFill>
              </a:defRPr>
            </a:lvl3pPr>
            <a:lvl4pPr marL="180000" indent="0">
              <a:buNone/>
              <a:defRPr b="0">
                <a:solidFill>
                  <a:schemeClr val="bg1"/>
                </a:solidFill>
              </a:defRPr>
            </a:lvl4pPr>
            <a:lvl5pPr marL="360000" indent="0">
              <a:buNone/>
              <a:defRPr b="0">
                <a:solidFill>
                  <a:schemeClr val="bg1"/>
                </a:solidFill>
              </a:defRPr>
            </a:lvl5pPr>
          </a:lstStyle>
          <a:p>
            <a:pPr lvl="0"/>
            <a:r>
              <a:rPr lang="en-GB" noProof="0" dirty="0" smtClean="0"/>
              <a:t>Insert Company Address</a:t>
            </a:r>
          </a:p>
        </p:txBody>
      </p:sp>
      <p:sp>
        <p:nvSpPr>
          <p:cNvPr id="16" name="Content Placeholder 15"/>
          <p:cNvSpPr>
            <a:spLocks noGrp="1"/>
          </p:cNvSpPr>
          <p:nvPr>
            <p:ph sz="quarter" idx="14" hasCustomPrompt="1"/>
          </p:nvPr>
        </p:nvSpPr>
        <p:spPr bwMode="gray">
          <a:xfrm>
            <a:off x="3900222" y="6605605"/>
            <a:ext cx="6339152" cy="284843"/>
          </a:xfrm>
          <a:prstGeom prst="rect">
            <a:avLst/>
          </a:prstGeom>
        </p:spPr>
        <p:txBody>
          <a:bodyPr wrap="square" anchor="b" anchorCtr="0">
            <a:spAutoFit/>
          </a:bodyPr>
          <a:lstStyle>
            <a:lvl1pPr>
              <a:defRPr sz="1000" b="0">
                <a:solidFill>
                  <a:schemeClr val="tx2">
                    <a:lumMod val="75000"/>
                    <a:lumOff val="25000"/>
                  </a:schemeClr>
                </a:solidFill>
                <a:latin typeface="Arial" pitchFamily="34" charset="0"/>
                <a:cs typeface="Arial" pitchFamily="34" charset="0"/>
              </a:defRPr>
            </a:lvl1pPr>
          </a:lstStyle>
          <a:p>
            <a:pPr lvl="0"/>
            <a:r>
              <a:rPr lang="en-GB" noProof="0" dirty="0" smtClean="0"/>
              <a:t>Insert Disclaimer Text</a:t>
            </a:r>
          </a:p>
        </p:txBody>
      </p:sp>
      <p:sp>
        <p:nvSpPr>
          <p:cNvPr id="17" name="Text Placeholder 69"/>
          <p:cNvSpPr>
            <a:spLocks noGrp="1"/>
          </p:cNvSpPr>
          <p:nvPr>
            <p:ph type="body" sz="quarter" idx="15" hasCustomPrompt="1"/>
          </p:nvPr>
        </p:nvSpPr>
        <p:spPr bwMode="gray">
          <a:xfrm>
            <a:off x="3900222" y="855221"/>
            <a:ext cx="6233778" cy="275436"/>
          </a:xfrm>
          <a:prstGeom prst="rect">
            <a:avLst/>
          </a:prstGeom>
        </p:spPr>
        <p:txBody>
          <a:bodyPr wrap="square">
            <a:spAutoFit/>
          </a:bodyPr>
          <a:lstStyle>
            <a:lvl1pPr>
              <a:defRPr sz="1200" b="0">
                <a:solidFill>
                  <a:schemeClr val="bg2">
                    <a:lumMod val="75000"/>
                  </a:schemeClr>
                </a:solidFill>
                <a:latin typeface="Arial" pitchFamily="34" charset="0"/>
                <a:cs typeface="Arial" pitchFamily="34" charset="0"/>
              </a:defRPr>
            </a:lvl1pPr>
          </a:lstStyle>
          <a:p>
            <a:pPr lvl="0"/>
            <a:r>
              <a:rPr lang="en-US" dirty="0" smtClean="0"/>
              <a:t>&lt;Insert confidentiality statement&gt;</a:t>
            </a:r>
            <a:endParaRPr lang="en-GB" dirty="0"/>
          </a:p>
        </p:txBody>
      </p:sp>
      <p:pic>
        <p:nvPicPr>
          <p:cNvPr id="18" name="Picture 17"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914" y="351338"/>
            <a:ext cx="3193910" cy="1277564"/>
          </a:xfrm>
          <a:prstGeom prst="rect">
            <a:avLst/>
          </a:prstGeom>
        </p:spPr>
      </p:pic>
      <p:sp>
        <p:nvSpPr>
          <p:cNvPr id="10" name="Content Placeholder 2"/>
          <p:cNvSpPr>
            <a:spLocks noGrp="1"/>
          </p:cNvSpPr>
          <p:nvPr>
            <p:ph idx="1"/>
          </p:nvPr>
        </p:nvSpPr>
        <p:spPr>
          <a:xfrm>
            <a:off x="3900222" y="1877673"/>
            <a:ext cx="6253984" cy="357786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9" name="TextBox 8"/>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sp>
        <p:nvSpPr>
          <p:cNvPr id="11"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Tree>
    <p:extLst>
      <p:ext uri="{BB962C8B-B14F-4D97-AF65-F5344CB8AC3E}">
        <p14:creationId xmlns:p14="http://schemas.microsoft.com/office/powerpoint/2010/main" val="93136721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34844" y="7009642"/>
            <a:ext cx="2404944" cy="402652"/>
          </a:xfrm>
          <a:prstGeom prst="rect">
            <a:avLst/>
          </a:prstGeom>
        </p:spPr>
        <p:txBody>
          <a:bodyPr/>
          <a:lstStyle/>
          <a:p>
            <a:fld id="{4CBE3C57-B729-42AA-8958-BD9808A85482}" type="datetimeFigureOut">
              <a:rPr lang="en-US" smtClean="0"/>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8C657EE-1051-460F-B544-FFF4BF5EC18D}" type="slidenum">
              <a:rPr lang="en-US" smtClean="0"/>
              <a:t>‹#›</a:t>
            </a:fld>
            <a:endParaRPr lang="en-US"/>
          </a:p>
        </p:txBody>
      </p:sp>
    </p:spTree>
    <p:extLst>
      <p:ext uri="{BB962C8B-B14F-4D97-AF65-F5344CB8AC3E}">
        <p14:creationId xmlns:p14="http://schemas.microsoft.com/office/powerpoint/2010/main" val="13356730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734844" y="7009643"/>
            <a:ext cx="2404944" cy="402652"/>
          </a:xfrm>
          <a:prstGeom prst="rect">
            <a:avLst/>
          </a:prstGeom>
        </p:spPr>
        <p:txBody>
          <a:bodyPr/>
          <a:lstStyle/>
          <a:p>
            <a:pPr>
              <a:defRPr/>
            </a:pPr>
            <a:fld id="{6B385FAE-2D08-4518-975E-69242E921A16}" type="datetimeFigureOut">
              <a:rPr lang="en-US" smtClean="0"/>
              <a:pPr>
                <a:defRPr/>
              </a:pPr>
              <a:t>11/1/2016</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a:xfrm>
            <a:off x="7548850" y="7009643"/>
            <a:ext cx="2404944" cy="402652"/>
          </a:xfrm>
          <a:prstGeom prst="rect">
            <a:avLst/>
          </a:prstGeom>
        </p:spPr>
        <p:txBody>
          <a:bodyPr/>
          <a:lstStyle/>
          <a:p>
            <a:pPr>
              <a:defRPr/>
            </a:pPr>
            <a:fld id="{3EC917B0-12C4-4C88-9AAE-C4A33836ADDC}" type="slidenum">
              <a:rPr lang="en-US" smtClean="0"/>
              <a:pPr>
                <a:defRPr/>
              </a:pPr>
              <a:t>‹#›</a:t>
            </a:fld>
            <a:endParaRPr lang="en-US"/>
          </a:p>
        </p:txBody>
      </p:sp>
    </p:spTree>
    <p:extLst>
      <p:ext uri="{BB962C8B-B14F-4D97-AF65-F5344CB8AC3E}">
        <p14:creationId xmlns:p14="http://schemas.microsoft.com/office/powerpoint/2010/main" val="16844319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a:xfrm>
            <a:off x="734844" y="7009643"/>
            <a:ext cx="2404944" cy="402652"/>
          </a:xfrm>
          <a:prstGeom prst="rect">
            <a:avLst/>
          </a:prstGeom>
        </p:spPr>
        <p:txBody>
          <a:bodyPr/>
          <a:lstStyle/>
          <a:p>
            <a:fld id="{DC90C4E7-9ACD-4373-B5AB-8D4182CA236D}" type="datetimeFigureOut">
              <a:rPr lang="id-ID" smtClean="0"/>
              <a:pPr/>
              <a:t>01/11/2016</a:t>
            </a:fld>
            <a:endParaRPr lang="id-ID"/>
          </a:p>
        </p:txBody>
      </p:sp>
      <p:sp>
        <p:nvSpPr>
          <p:cNvPr id="5" name="Inhaltsplatzhalter 2"/>
          <p:cNvSpPr>
            <a:spLocks noGrp="1"/>
          </p:cNvSpPr>
          <p:nvPr>
            <p:ph idx="1" hasCustomPrompt="1"/>
          </p:nvPr>
        </p:nvSpPr>
        <p:spPr>
          <a:xfrm>
            <a:off x="799544" y="2699600"/>
            <a:ext cx="9089550"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672160411"/>
      </p:ext>
    </p:extLst>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34844" y="2013259"/>
            <a:ext cx="4542671" cy="47985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11123" y="2013259"/>
            <a:ext cx="4542671" cy="47985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734844" y="7009643"/>
            <a:ext cx="2404944" cy="402652"/>
          </a:xfrm>
          <a:prstGeom prst="rect">
            <a:avLst/>
          </a:prstGeom>
        </p:spPr>
        <p:txBody>
          <a:bodyPr/>
          <a:lstStyle/>
          <a:p>
            <a:fld id="{1E27381A-4A85-46DD-90A2-E7A8A62C9A33}" type="datetimeFigureOut">
              <a:rPr lang="en-US" smtClean="0"/>
              <a:t>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548850" y="7009643"/>
            <a:ext cx="2404944" cy="402652"/>
          </a:xfrm>
          <a:prstGeom prst="rect">
            <a:avLst/>
          </a:prstGeom>
        </p:spPr>
        <p:txBody>
          <a:bodyPr/>
          <a:lstStyle/>
          <a:p>
            <a:fld id="{E58FB9E9-FF5B-4D72-A288-E30E28ADFAEA}" type="slidenum">
              <a:rPr lang="en-US" smtClean="0"/>
              <a:t>‹#›</a:t>
            </a:fld>
            <a:endParaRPr lang="en-US"/>
          </a:p>
        </p:txBody>
      </p:sp>
    </p:spTree>
    <p:extLst>
      <p:ext uri="{BB962C8B-B14F-4D97-AF65-F5344CB8AC3E}">
        <p14:creationId xmlns:p14="http://schemas.microsoft.com/office/powerpoint/2010/main" val="2250860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530293" y="1855249"/>
            <a:ext cx="8650958" cy="4812252"/>
          </a:xfrm>
        </p:spPr>
        <p:txBody>
          <a:bodyPr>
            <a:normAutofit/>
          </a:bodyPr>
          <a:lstStyle>
            <a:lvl1pPr>
              <a:defRPr sz="1800">
                <a:solidFill>
                  <a:schemeClr val="tx2"/>
                </a:solidFill>
              </a:defRPr>
            </a:lvl1pPr>
            <a:lvl2pPr>
              <a:defRPr sz="1800">
                <a:solidFill>
                  <a:srgbClr val="464749"/>
                </a:solidFill>
              </a:defRPr>
            </a:lvl2pPr>
            <a:lvl3pPr>
              <a:defRPr sz="1600"/>
            </a:lvl3pPr>
            <a:lvl4pPr>
              <a:defRPr sz="1400"/>
            </a:lvl4pPr>
            <a:lvl5pPr>
              <a:tabLst/>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dirty="0"/>
          </a:p>
        </p:txBody>
      </p:sp>
      <p:cxnSp>
        <p:nvCxnSpPr>
          <p:cNvPr id="10" name="Straight Connector 9"/>
          <p:cNvCxnSpPr/>
          <p:nvPr userDrawn="1"/>
        </p:nvCxnSpPr>
        <p:spPr bwMode="gray">
          <a:xfrm>
            <a:off x="504893" y="16804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chemeClr val="bg2"/>
                </a:solidFill>
              </a:defRPr>
            </a:lvl1pPr>
          </a:lstStyle>
          <a:p>
            <a:endParaRPr lang="en-US" dirty="0"/>
          </a:p>
        </p:txBody>
      </p:sp>
      <p:sp>
        <p:nvSpPr>
          <p:cNvPr id="14" name="Text Placeholder 2"/>
          <p:cNvSpPr txBox="1">
            <a:spLocks/>
          </p:cNvSpPr>
          <p:nvPr userDrawn="1"/>
        </p:nvSpPr>
        <p:spPr>
          <a:xfrm>
            <a:off x="924006" y="321274"/>
            <a:ext cx="8231845" cy="279687"/>
          </a:xfrm>
          <a:prstGeom prst="rect">
            <a:avLst/>
          </a:prstGeom>
        </p:spPr>
        <p:txBody>
          <a:bodyPr>
            <a:normAutofit fontScale="85000" lnSpcReduction="20000"/>
          </a:bodyPr>
          <a:lstStyle>
            <a:lvl1pPr marL="0" indent="0" algn="l" defTabSz="521437" rtl="0" eaLnBrk="1" latinLnBrk="0" hangingPunct="1">
              <a:lnSpc>
                <a:spcPct val="120000"/>
              </a:lnSpc>
              <a:spcBef>
                <a:spcPct val="20000"/>
              </a:spcBef>
              <a:buFontTx/>
              <a:buNone/>
              <a:defRPr sz="1400" b="1" kern="1200">
                <a:solidFill>
                  <a:srgbClr val="464749"/>
                </a:solidFill>
                <a:latin typeface="Arial"/>
                <a:ea typeface="+mn-ea"/>
                <a:cs typeface="Arial"/>
              </a:defRPr>
            </a:lvl1pPr>
            <a:lvl2pPr marL="0" indent="0" algn="l" defTabSz="521437" rtl="0" eaLnBrk="1" latinLnBrk="0" hangingPunct="1">
              <a:lnSpc>
                <a:spcPct val="130000"/>
              </a:lnSpc>
              <a:spcBef>
                <a:spcPts val="36"/>
              </a:spcBef>
              <a:buClr>
                <a:schemeClr val="accent2"/>
              </a:buClr>
              <a:buFontTx/>
              <a:buNone/>
              <a:defRPr sz="1800" kern="1200">
                <a:solidFill>
                  <a:schemeClr val="tx1"/>
                </a:solidFill>
                <a:latin typeface="Arial"/>
                <a:ea typeface="+mn-ea"/>
                <a:cs typeface="Arial"/>
              </a:defRPr>
            </a:lvl2pPr>
            <a:lvl3pPr marL="182880" indent="-182880" algn="l" defTabSz="521437" rtl="0" eaLnBrk="1" latinLnBrk="0" hangingPunct="1">
              <a:lnSpc>
                <a:spcPct val="110000"/>
              </a:lnSpc>
              <a:spcBef>
                <a:spcPts val="600"/>
              </a:spcBef>
              <a:buClr>
                <a:schemeClr val="accent2"/>
              </a:buClr>
              <a:buSzPct val="100000"/>
              <a:buFont typeface="Wingdings" charset="2"/>
              <a:buChar char="§"/>
              <a:defRPr sz="1600" kern="1200">
                <a:solidFill>
                  <a:schemeClr val="tx1"/>
                </a:solidFill>
                <a:latin typeface="Arial"/>
                <a:ea typeface="+mn-ea"/>
                <a:cs typeface="Arial"/>
              </a:defRPr>
            </a:lvl3pPr>
            <a:lvl4pPr marL="356616" indent="-182880" algn="l" defTabSz="521437" rtl="0" eaLnBrk="1" latinLnBrk="0" hangingPunct="1">
              <a:lnSpc>
                <a:spcPct val="110000"/>
              </a:lnSpc>
              <a:spcBef>
                <a:spcPts val="600"/>
              </a:spcBef>
              <a:buClr>
                <a:schemeClr val="accent3"/>
              </a:buClr>
              <a:buFont typeface="Arial"/>
              <a:buChar char="–"/>
              <a:defRPr sz="1400" kern="1200">
                <a:solidFill>
                  <a:schemeClr val="tx1"/>
                </a:solidFill>
                <a:latin typeface="Arial"/>
                <a:ea typeface="+mn-ea"/>
                <a:cs typeface="Arial"/>
              </a:defRPr>
            </a:lvl4pPr>
            <a:lvl5pPr marL="539496" indent="-182880" algn="l" defTabSz="521437" rtl="0" eaLnBrk="1" latinLnBrk="0" hangingPunct="1">
              <a:lnSpc>
                <a:spcPct val="110000"/>
              </a:lnSpc>
              <a:spcBef>
                <a:spcPts val="600"/>
              </a:spcBef>
              <a:buClr>
                <a:schemeClr val="accent5"/>
              </a:buClr>
              <a:buFont typeface="Lucida Grande"/>
              <a:buChar char="-"/>
              <a:defRPr sz="1400" kern="1200" baseline="0">
                <a:solidFill>
                  <a:schemeClr val="tx1"/>
                </a:solidFill>
                <a:latin typeface="Arial"/>
                <a:ea typeface="+mn-ea"/>
                <a:cs typeface="Arial"/>
              </a:defRPr>
            </a:lvl5pPr>
            <a:lvl6pPr marL="768096" indent="-182880" algn="l" defTabSz="521437" rtl="0" eaLnBrk="1" latinLnBrk="0" hangingPunct="1">
              <a:lnSpc>
                <a:spcPct val="110000"/>
              </a:lnSpc>
              <a:spcBef>
                <a:spcPts val="600"/>
              </a:spcBef>
              <a:spcAft>
                <a:spcPts val="0"/>
              </a:spcAft>
              <a:buClr>
                <a:schemeClr val="accent5"/>
              </a:buClr>
              <a:buFont typeface="Lucida Grande"/>
              <a:buChar char="-"/>
              <a:defRPr sz="1400" kern="1200">
                <a:solidFill>
                  <a:schemeClr val="tx1"/>
                </a:solidFill>
                <a:latin typeface="Arial"/>
                <a:ea typeface="+mn-ea"/>
                <a:cs typeface="Arial"/>
              </a:defRPr>
            </a:lvl6pPr>
            <a:lvl7pPr marL="1012698" indent="-171450" algn="l" defTabSz="521437" rtl="0" eaLnBrk="1" latinLnBrk="0" hangingPunct="1">
              <a:lnSpc>
                <a:spcPct val="110000"/>
              </a:lnSpc>
              <a:spcBef>
                <a:spcPts val="600"/>
              </a:spcBef>
              <a:buClr>
                <a:schemeClr val="accent5"/>
              </a:buClr>
              <a:buFont typeface="Lucida Grande"/>
              <a:buChar char="-"/>
              <a:defRPr sz="1400" kern="1200">
                <a:solidFill>
                  <a:schemeClr val="tx1"/>
                </a:solidFill>
                <a:latin typeface="Arial"/>
                <a:ea typeface="+mn-ea"/>
                <a:cs typeface="Arial"/>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a:lstStyle>
          <a:p>
            <a:r>
              <a:rPr lang="en-US" dirty="0" smtClean="0"/>
              <a:t>ADB Myanmar Off-Grid Renewable Energy Demonstration Project </a:t>
            </a:r>
          </a:p>
          <a:p>
            <a:endParaRPr lang="en-US" dirty="0"/>
          </a:p>
        </p:txBody>
      </p:sp>
    </p:spTree>
    <p:extLst>
      <p:ext uri="{BB962C8B-B14F-4D97-AF65-F5344CB8AC3E}">
        <p14:creationId xmlns:p14="http://schemas.microsoft.com/office/powerpoint/2010/main" val="1459806937"/>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a:xfrm>
            <a:off x="734844" y="7009643"/>
            <a:ext cx="2404944" cy="402652"/>
          </a:xfrm>
          <a:prstGeom prst="rect">
            <a:avLst/>
          </a:prstGeom>
        </p:spPr>
        <p:txBody>
          <a:bodyPr/>
          <a:lstStyle/>
          <a:p>
            <a:fld id="{4C26E2BF-1B88-4202-9B43-E0906E714E23}" type="datetimeFigureOut">
              <a:rPr lang="id-ID" smtClean="0"/>
              <a:t>01/11/2016</a:t>
            </a:fld>
            <a:endParaRPr lang="id-ID"/>
          </a:p>
        </p:txBody>
      </p:sp>
      <p:sp>
        <p:nvSpPr>
          <p:cNvPr id="7" name="Inhaltsplatzhalter 2"/>
          <p:cNvSpPr>
            <a:spLocks noGrp="1"/>
          </p:cNvSpPr>
          <p:nvPr>
            <p:ph idx="1" hasCustomPrompt="1"/>
          </p:nvPr>
        </p:nvSpPr>
        <p:spPr>
          <a:xfrm>
            <a:off x="799544" y="2699600"/>
            <a:ext cx="908955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1046617973"/>
      </p:ext>
    </p:extLst>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eadline, bulletpoin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de-DE" noProof="0" dirty="0"/>
          </a:p>
        </p:txBody>
      </p:sp>
      <p:sp>
        <p:nvSpPr>
          <p:cNvPr id="5" name="Inhaltsplatzhalter 2"/>
          <p:cNvSpPr>
            <a:spLocks noGrp="1"/>
          </p:cNvSpPr>
          <p:nvPr>
            <p:ph idx="1"/>
          </p:nvPr>
        </p:nvSpPr>
        <p:spPr>
          <a:xfrm>
            <a:off x="799544" y="2699600"/>
            <a:ext cx="9089550" cy="4208200"/>
          </a:xfrm>
        </p:spPr>
        <p:txBody>
          <a:bodyPr/>
          <a:lstStyle>
            <a:lvl1pPr>
              <a:defRPr sz="1985"/>
            </a:lvl1pPr>
            <a:lvl2pPr>
              <a:defRPr sz="1985"/>
            </a:lvl2pPr>
            <a:lvl3pPr>
              <a:defRPr sz="1985"/>
            </a:lvl3pPr>
            <a:lvl4pPr>
              <a:defRPr sz="1985"/>
            </a:lvl4pPr>
            <a:lvl5pPr>
              <a:defRPr sz="1985"/>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4" name="Rectangle 25"/>
          <p:cNvSpPr>
            <a:spLocks noGrp="1" noChangeArrowheads="1"/>
          </p:cNvSpPr>
          <p:nvPr>
            <p:ph type="ftr" sz="quarter" idx="10"/>
          </p:nvPr>
        </p:nvSpPr>
        <p:spPr>
          <a:ln/>
        </p:spPr>
        <p:txBody>
          <a:bodyPr/>
          <a:lstStyle>
            <a:lvl1pPr>
              <a:defRPr/>
            </a:lvl1pPr>
          </a:lstStyle>
          <a:p>
            <a:pPr>
              <a:defRPr/>
            </a:pPr>
            <a:endParaRPr lang="id-ID"/>
          </a:p>
        </p:txBody>
      </p:sp>
      <p:sp>
        <p:nvSpPr>
          <p:cNvPr id="6" name="Rectangle 17"/>
          <p:cNvSpPr>
            <a:spLocks noGrp="1" noChangeArrowheads="1"/>
          </p:cNvSpPr>
          <p:nvPr>
            <p:ph type="dt" sz="half" idx="11"/>
          </p:nvPr>
        </p:nvSpPr>
        <p:spPr>
          <a:ln/>
        </p:spPr>
        <p:txBody>
          <a:bodyPr/>
          <a:lstStyle>
            <a:lvl1pPr>
              <a:defRPr/>
            </a:lvl1pPr>
          </a:lstStyle>
          <a:p>
            <a:pPr>
              <a:defRPr/>
            </a:pPr>
            <a:fld id="{5CAFDC6B-1AD5-421E-9750-D7A134130D4D}" type="datetimeFigureOut">
              <a:rPr lang="id-ID"/>
              <a:pPr>
                <a:defRPr/>
              </a:pPr>
              <a:t>01/11/2016</a:t>
            </a:fld>
            <a:endParaRPr lang="id-ID"/>
          </a:p>
        </p:txBody>
      </p:sp>
    </p:spTree>
    <p:extLst>
      <p:ext uri="{BB962C8B-B14F-4D97-AF65-F5344CB8AC3E}">
        <p14:creationId xmlns:p14="http://schemas.microsoft.com/office/powerpoint/2010/main" val="395107447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headline, subhead, bulletpoin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de-DE" noProof="0" dirty="0"/>
          </a:p>
        </p:txBody>
      </p:sp>
      <p:sp>
        <p:nvSpPr>
          <p:cNvPr id="7" name="Inhaltsplatzhalter 2"/>
          <p:cNvSpPr>
            <a:spLocks noGrp="1"/>
          </p:cNvSpPr>
          <p:nvPr>
            <p:ph idx="1"/>
          </p:nvPr>
        </p:nvSpPr>
        <p:spPr>
          <a:xfrm>
            <a:off x="799544" y="2699600"/>
            <a:ext cx="908955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4" name="Rectangle 25"/>
          <p:cNvSpPr>
            <a:spLocks noGrp="1" noChangeArrowheads="1"/>
          </p:cNvSpPr>
          <p:nvPr>
            <p:ph type="ftr" sz="quarter" idx="10"/>
          </p:nvPr>
        </p:nvSpPr>
        <p:spPr>
          <a:ln/>
        </p:spPr>
        <p:txBody>
          <a:bodyPr/>
          <a:lstStyle>
            <a:lvl1pPr>
              <a:defRPr/>
            </a:lvl1pPr>
          </a:lstStyle>
          <a:p>
            <a:pPr>
              <a:defRPr/>
            </a:pPr>
            <a:endParaRPr lang="id-ID"/>
          </a:p>
        </p:txBody>
      </p:sp>
      <p:sp>
        <p:nvSpPr>
          <p:cNvPr id="5" name="Rectangle 17"/>
          <p:cNvSpPr>
            <a:spLocks noGrp="1" noChangeArrowheads="1"/>
          </p:cNvSpPr>
          <p:nvPr>
            <p:ph type="dt" sz="half" idx="11"/>
          </p:nvPr>
        </p:nvSpPr>
        <p:spPr>
          <a:ln/>
        </p:spPr>
        <p:txBody>
          <a:bodyPr/>
          <a:lstStyle>
            <a:lvl1pPr>
              <a:defRPr/>
            </a:lvl1pPr>
          </a:lstStyle>
          <a:p>
            <a:pPr>
              <a:defRPr/>
            </a:pPr>
            <a:fld id="{4851FA01-859C-4616-AF67-8565A398C35C}" type="datetimeFigureOut">
              <a:rPr lang="id-ID"/>
              <a:pPr>
                <a:defRPr/>
              </a:pPr>
              <a:t>01/11/2016</a:t>
            </a:fld>
            <a:endParaRPr lang="id-ID"/>
          </a:p>
        </p:txBody>
      </p:sp>
    </p:spTree>
    <p:extLst>
      <p:ext uri="{BB962C8B-B14F-4D97-AF65-F5344CB8AC3E}">
        <p14:creationId xmlns:p14="http://schemas.microsoft.com/office/powerpoint/2010/main" val="1968178762"/>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headline, subhead, bulletpoints, imag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en-US" noProof="0" smtClean="0"/>
              <a:t>Click to edit Master title style</a:t>
            </a:r>
            <a:endParaRPr lang="en-GB" noProof="0" dirty="0"/>
          </a:p>
        </p:txBody>
      </p:sp>
      <p:sp>
        <p:nvSpPr>
          <p:cNvPr id="7" name="Inhaltsplatzhalter 2"/>
          <p:cNvSpPr>
            <a:spLocks noGrp="1"/>
          </p:cNvSpPr>
          <p:nvPr>
            <p:ph idx="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6" name="Bildplatzhalter 2"/>
          <p:cNvSpPr>
            <a:spLocks noGrp="1"/>
          </p:cNvSpPr>
          <p:nvPr>
            <p:ph type="pic" idx="12"/>
          </p:nvPr>
        </p:nvSpPr>
        <p:spPr>
          <a:xfrm>
            <a:off x="7932316" y="2699601"/>
            <a:ext cx="2756322" cy="22629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US" noProof="0" smtClean="0"/>
              <a:t>Click icon to add picture</a:t>
            </a:r>
            <a:endParaRPr lang="en-GB" noProof="0" dirty="0" smtClean="0"/>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8" name="Rectangle 17"/>
          <p:cNvSpPr>
            <a:spLocks noGrp="1" noChangeArrowheads="1"/>
          </p:cNvSpPr>
          <p:nvPr>
            <p:ph type="dt" sz="half" idx="14"/>
          </p:nvPr>
        </p:nvSpPr>
        <p:spPr>
          <a:ln/>
        </p:spPr>
        <p:txBody>
          <a:bodyPr/>
          <a:lstStyle>
            <a:lvl1pPr>
              <a:defRPr/>
            </a:lvl1pPr>
          </a:lstStyle>
          <a:p>
            <a:pPr>
              <a:defRPr/>
            </a:pPr>
            <a:fld id="{C2704711-F221-40A9-AF7D-74C9C6406533}" type="datetimeFigureOut">
              <a:rPr lang="id-ID"/>
              <a:pPr>
                <a:defRPr/>
              </a:pPr>
              <a:t>01/11/2016</a:t>
            </a:fld>
            <a:endParaRPr lang="id-ID"/>
          </a:p>
        </p:txBody>
      </p:sp>
    </p:spTree>
    <p:extLst>
      <p:ext uri="{BB962C8B-B14F-4D97-AF65-F5344CB8AC3E}">
        <p14:creationId xmlns:p14="http://schemas.microsoft.com/office/powerpoint/2010/main" val="544527758"/>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headline, subhead, bulletpoints, big imag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de-DE" noProof="0" dirty="0"/>
          </a:p>
        </p:txBody>
      </p:sp>
      <p:sp>
        <p:nvSpPr>
          <p:cNvPr id="7" name="Inhaltsplatzhalter 2"/>
          <p:cNvSpPr>
            <a:spLocks noGrp="1"/>
          </p:cNvSpPr>
          <p:nvPr>
            <p:ph idx="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8" name="Bildplatzhalter 2"/>
          <p:cNvSpPr>
            <a:spLocks noGrp="1"/>
          </p:cNvSpPr>
          <p:nvPr>
            <p:ph type="pic" idx="12"/>
          </p:nvPr>
        </p:nvSpPr>
        <p:spPr>
          <a:xfrm>
            <a:off x="7932316" y="2699601"/>
            <a:ext cx="2756322" cy="36921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US" noProof="0" smtClean="0"/>
              <a:t>Click icon to add picture</a:t>
            </a:r>
            <a:endParaRPr lang="en-GB" noProof="0" dirty="0" smtClean="0"/>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6" name="Rectangle 17"/>
          <p:cNvSpPr>
            <a:spLocks noGrp="1" noChangeArrowheads="1"/>
          </p:cNvSpPr>
          <p:nvPr>
            <p:ph type="dt" sz="half" idx="14"/>
          </p:nvPr>
        </p:nvSpPr>
        <p:spPr>
          <a:ln/>
        </p:spPr>
        <p:txBody>
          <a:bodyPr/>
          <a:lstStyle>
            <a:lvl1pPr>
              <a:defRPr/>
            </a:lvl1pPr>
          </a:lstStyle>
          <a:p>
            <a:pPr>
              <a:defRPr/>
            </a:pPr>
            <a:fld id="{34EDEB3D-2487-4A74-B9BC-14F72765CF7F}" type="datetimeFigureOut">
              <a:rPr lang="id-ID"/>
              <a:pPr>
                <a:defRPr/>
              </a:pPr>
              <a:t>01/11/2016</a:t>
            </a:fld>
            <a:endParaRPr lang="id-ID"/>
          </a:p>
        </p:txBody>
      </p:sp>
    </p:spTree>
    <p:extLst>
      <p:ext uri="{BB962C8B-B14F-4D97-AF65-F5344CB8AC3E}">
        <p14:creationId xmlns:p14="http://schemas.microsoft.com/office/powerpoint/2010/main" val="130152352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headline, 2 columns, subheadline, bulletpoints">
    <p:spTree>
      <p:nvGrpSpPr>
        <p:cNvPr id="1" name=""/>
        <p:cNvGrpSpPr/>
        <p:nvPr/>
      </p:nvGrpSpPr>
      <p:grpSpPr>
        <a:xfrm>
          <a:off x="0" y="0"/>
          <a:ext cx="0" cy="0"/>
          <a:chOff x="0" y="0"/>
          <a:chExt cx="0" cy="0"/>
        </a:xfrm>
      </p:grpSpPr>
      <p:sp>
        <p:nvSpPr>
          <p:cNvPr id="2" name="Titel 1"/>
          <p:cNvSpPr>
            <a:spLocks noGrp="1"/>
          </p:cNvSpPr>
          <p:nvPr>
            <p:ph type="title"/>
          </p:nvPr>
        </p:nvSpPr>
        <p:spPr>
          <a:xfrm>
            <a:off x="799544" y="1635640"/>
            <a:ext cx="9089550" cy="681437"/>
          </a:xfrm>
        </p:spPr>
        <p:txBody>
          <a:bodyPr/>
          <a:lstStyle/>
          <a:p>
            <a:r>
              <a:rPr lang="en-US" noProof="0" smtClean="0"/>
              <a:t>Click to edit Master title style</a:t>
            </a:r>
            <a:endParaRPr lang="de-DE" noProof="0" dirty="0"/>
          </a:p>
        </p:txBody>
      </p:sp>
      <p:sp>
        <p:nvSpPr>
          <p:cNvPr id="7" name="Inhaltsplatzhalter 2"/>
          <p:cNvSpPr>
            <a:spLocks noGrp="1"/>
          </p:cNvSpPr>
          <p:nvPr>
            <p:ph idx="1"/>
          </p:nvPr>
        </p:nvSpPr>
        <p:spPr>
          <a:xfrm>
            <a:off x="799544"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8" name="Inhaltsplatzhalter 2"/>
          <p:cNvSpPr>
            <a:spLocks noGrp="1"/>
          </p:cNvSpPr>
          <p:nvPr>
            <p:ph idx="12"/>
          </p:nvPr>
        </p:nvSpPr>
        <p:spPr>
          <a:xfrm>
            <a:off x="5470563"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6" name="Rectangle 17"/>
          <p:cNvSpPr>
            <a:spLocks noGrp="1" noChangeArrowheads="1"/>
          </p:cNvSpPr>
          <p:nvPr>
            <p:ph type="dt" sz="half" idx="14"/>
          </p:nvPr>
        </p:nvSpPr>
        <p:spPr>
          <a:ln/>
        </p:spPr>
        <p:txBody>
          <a:bodyPr/>
          <a:lstStyle>
            <a:lvl1pPr>
              <a:defRPr/>
            </a:lvl1pPr>
          </a:lstStyle>
          <a:p>
            <a:pPr>
              <a:defRPr/>
            </a:pPr>
            <a:fld id="{68C1D2A6-B75A-4A32-A8C3-52A6AD433324}" type="datetimeFigureOut">
              <a:rPr lang="id-ID"/>
              <a:pPr>
                <a:defRPr/>
              </a:pPr>
              <a:t>01/11/2016</a:t>
            </a:fld>
            <a:endParaRPr lang="id-ID"/>
          </a:p>
        </p:txBody>
      </p:sp>
    </p:spTree>
    <p:extLst>
      <p:ext uri="{BB962C8B-B14F-4D97-AF65-F5344CB8AC3E}">
        <p14:creationId xmlns:p14="http://schemas.microsoft.com/office/powerpoint/2010/main" val="65693975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headline, 2 columns, bulletpoints">
    <p:spTree>
      <p:nvGrpSpPr>
        <p:cNvPr id="1" name=""/>
        <p:cNvGrpSpPr/>
        <p:nvPr/>
      </p:nvGrpSpPr>
      <p:grpSpPr>
        <a:xfrm>
          <a:off x="0" y="0"/>
          <a:ext cx="0" cy="0"/>
          <a:chOff x="0" y="0"/>
          <a:chExt cx="0" cy="0"/>
        </a:xfrm>
      </p:grpSpPr>
      <p:sp>
        <p:nvSpPr>
          <p:cNvPr id="2" name="Titel 1"/>
          <p:cNvSpPr>
            <a:spLocks noGrp="1"/>
          </p:cNvSpPr>
          <p:nvPr>
            <p:ph type="title"/>
          </p:nvPr>
        </p:nvSpPr>
        <p:spPr>
          <a:xfrm>
            <a:off x="799544" y="1635640"/>
            <a:ext cx="9089550" cy="681437"/>
          </a:xfrm>
        </p:spPr>
        <p:txBody>
          <a:bodyPr/>
          <a:lstStyle/>
          <a:p>
            <a:r>
              <a:rPr lang="en-US" noProof="0" smtClean="0"/>
              <a:t>Click to edit Master title style</a:t>
            </a:r>
            <a:endParaRPr lang="de-DE" noProof="0" dirty="0"/>
          </a:p>
        </p:txBody>
      </p:sp>
      <p:sp>
        <p:nvSpPr>
          <p:cNvPr id="9" name="Inhaltsplatzhalter 2"/>
          <p:cNvSpPr>
            <a:spLocks noGrp="1"/>
          </p:cNvSpPr>
          <p:nvPr>
            <p:ph idx="1"/>
          </p:nvPr>
        </p:nvSpPr>
        <p:spPr>
          <a:xfrm>
            <a:off x="799543" y="2699600"/>
            <a:ext cx="4418531" cy="4208200"/>
          </a:xfrm>
        </p:spPr>
        <p:txBody>
          <a:bodyPr/>
          <a:lstStyle>
            <a:lvl1pPr>
              <a:defRPr sz="1985"/>
            </a:lvl1pPr>
            <a:lvl2pPr>
              <a:defRPr sz="1985"/>
            </a:lvl2pPr>
            <a:lvl3pPr>
              <a:defRPr sz="1985"/>
            </a:lvl3pPr>
            <a:lvl4pPr>
              <a:defRPr sz="1985"/>
            </a:lvl4pPr>
            <a:lvl5pPr>
              <a:defRPr sz="1985"/>
            </a:lvl5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10" name="Inhaltsplatzhalter 2"/>
          <p:cNvSpPr>
            <a:spLocks noGrp="1"/>
          </p:cNvSpPr>
          <p:nvPr>
            <p:ph idx="12"/>
          </p:nvPr>
        </p:nvSpPr>
        <p:spPr>
          <a:xfrm>
            <a:off x="5470563" y="2699600"/>
            <a:ext cx="4418531" cy="4208200"/>
          </a:xfrm>
        </p:spPr>
        <p:txBody>
          <a:bodyPr/>
          <a:lstStyle>
            <a:lvl1pPr>
              <a:defRPr sz="1985"/>
            </a:lvl1pPr>
            <a:lvl2pPr>
              <a:defRPr sz="1985"/>
            </a:lvl2pPr>
            <a:lvl3pPr>
              <a:defRPr sz="1985"/>
            </a:lvl3pPr>
            <a:lvl4pPr>
              <a:defRPr sz="1985"/>
            </a:lvl4pPr>
            <a:lvl5pPr>
              <a:defRPr sz="1985"/>
            </a:lvl5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6" name="Rectangle 17"/>
          <p:cNvSpPr>
            <a:spLocks noGrp="1" noChangeArrowheads="1"/>
          </p:cNvSpPr>
          <p:nvPr>
            <p:ph type="dt" sz="half" idx="14"/>
          </p:nvPr>
        </p:nvSpPr>
        <p:spPr>
          <a:ln/>
        </p:spPr>
        <p:txBody>
          <a:bodyPr/>
          <a:lstStyle>
            <a:lvl1pPr>
              <a:defRPr/>
            </a:lvl1pPr>
          </a:lstStyle>
          <a:p>
            <a:pPr>
              <a:defRPr/>
            </a:pPr>
            <a:fld id="{9B26C727-DE03-4AFC-8D13-288999C44ABC}" type="datetimeFigureOut">
              <a:rPr lang="id-ID"/>
              <a:pPr>
                <a:defRPr/>
              </a:pPr>
              <a:t>01/11/2016</a:t>
            </a:fld>
            <a:endParaRPr lang="id-ID"/>
          </a:p>
        </p:txBody>
      </p:sp>
    </p:spTree>
    <p:extLst>
      <p:ext uri="{BB962C8B-B14F-4D97-AF65-F5344CB8AC3E}">
        <p14:creationId xmlns:p14="http://schemas.microsoft.com/office/powerpoint/2010/main" val="331587127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2349386"/>
            <a:ext cx="9085342" cy="1621111"/>
          </a:xfrm>
        </p:spPr>
        <p:txBody>
          <a:bodyPr/>
          <a:lstStyle/>
          <a:p>
            <a:r>
              <a:rPr lang="en-US" smtClean="0"/>
              <a:t>Click to edit Master title style</a:t>
            </a:r>
            <a:endParaRPr lang="id-ID"/>
          </a:p>
        </p:txBody>
      </p:sp>
      <p:sp>
        <p:nvSpPr>
          <p:cNvPr id="3" name="Subtitle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504200" indent="0" algn="ctr">
              <a:buNone/>
              <a:defRPr>
                <a:solidFill>
                  <a:schemeClr val="tx1">
                    <a:tint val="75000"/>
                  </a:schemeClr>
                </a:solidFill>
              </a:defRPr>
            </a:lvl2pPr>
            <a:lvl3pPr marL="1008400" indent="0" algn="ctr">
              <a:buNone/>
              <a:defRPr>
                <a:solidFill>
                  <a:schemeClr val="tx1">
                    <a:tint val="75000"/>
                  </a:schemeClr>
                </a:solidFill>
              </a:defRPr>
            </a:lvl3pPr>
            <a:lvl4pPr marL="1512600" indent="0" algn="ctr">
              <a:buNone/>
              <a:defRPr>
                <a:solidFill>
                  <a:schemeClr val="tx1">
                    <a:tint val="75000"/>
                  </a:schemeClr>
                </a:solidFill>
              </a:defRPr>
            </a:lvl4pPr>
            <a:lvl5pPr marL="2016801" indent="0" algn="ctr">
              <a:buNone/>
              <a:defRPr>
                <a:solidFill>
                  <a:schemeClr val="tx1">
                    <a:tint val="75000"/>
                  </a:schemeClr>
                </a:solidFill>
              </a:defRPr>
            </a:lvl5pPr>
            <a:lvl6pPr marL="2521001" indent="0" algn="ctr">
              <a:buNone/>
              <a:defRPr>
                <a:solidFill>
                  <a:schemeClr val="tx1">
                    <a:tint val="75000"/>
                  </a:schemeClr>
                </a:solidFill>
              </a:defRPr>
            </a:lvl6pPr>
            <a:lvl7pPr marL="3025201" indent="0" algn="ctr">
              <a:buNone/>
              <a:defRPr>
                <a:solidFill>
                  <a:schemeClr val="tx1">
                    <a:tint val="75000"/>
                  </a:schemeClr>
                </a:solidFill>
              </a:defRPr>
            </a:lvl7pPr>
            <a:lvl8pPr marL="3529401" indent="0" algn="ctr">
              <a:buNone/>
              <a:defRPr>
                <a:solidFill>
                  <a:schemeClr val="tx1">
                    <a:tint val="75000"/>
                  </a:schemeClr>
                </a:solidFill>
              </a:defRPr>
            </a:lvl8pPr>
            <a:lvl9pPr marL="4033601"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lvl1pPr>
              <a:defRPr/>
            </a:lvl1pPr>
          </a:lstStyle>
          <a:p>
            <a:pPr>
              <a:defRPr/>
            </a:pPr>
            <a:fld id="{3E4F13BB-95F6-40E7-AEDD-D62DDF186EC9}" type="datetimeFigureOut">
              <a:rPr lang="id-ID"/>
              <a:pPr>
                <a:defRPr/>
              </a:pPr>
              <a:t>01/11/2016</a:t>
            </a:fld>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a:xfrm>
            <a:off x="7660190" y="7009642"/>
            <a:ext cx="2494016" cy="402652"/>
          </a:xfrm>
          <a:prstGeom prst="rect">
            <a:avLst/>
          </a:prstGeom>
        </p:spPr>
        <p:txBody>
          <a:bodyPr/>
          <a:lstStyle>
            <a:lvl1pPr fontAlgn="auto">
              <a:spcBef>
                <a:spcPts val="0"/>
              </a:spcBef>
              <a:spcAft>
                <a:spcPts val="0"/>
              </a:spcAft>
              <a:defRPr>
                <a:latin typeface="+mn-lt"/>
                <a:cs typeface="+mn-cs"/>
              </a:defRPr>
            </a:lvl1pPr>
          </a:lstStyle>
          <a:p>
            <a:pPr defTabSz="1008400">
              <a:defRPr/>
            </a:pPr>
            <a:fld id="{568F1283-48BE-46B3-9A8F-2B5FC98E2222}" type="slidenum">
              <a:rPr lang="id-ID" sz="1985" smtClean="0">
                <a:solidFill>
                  <a:srgbClr val="000000"/>
                </a:solidFill>
              </a:rPr>
              <a:pPr defTabSz="1008400">
                <a:defRPr/>
              </a:pPr>
              <a:t>‹#›</a:t>
            </a:fld>
            <a:endParaRPr lang="id-ID" sz="1985">
              <a:solidFill>
                <a:srgbClr val="000000"/>
              </a:solidFill>
            </a:endParaRPr>
          </a:p>
        </p:txBody>
      </p:sp>
    </p:spTree>
    <p:extLst>
      <p:ext uri="{BB962C8B-B14F-4D97-AF65-F5344CB8AC3E}">
        <p14:creationId xmlns:p14="http://schemas.microsoft.com/office/powerpoint/2010/main" val="26308375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5461227" y="1764666"/>
            <a:ext cx="4720815" cy="4991131"/>
          </a:xfrm>
        </p:spPr>
        <p:txBody>
          <a:bodyPr/>
          <a:lstStyle/>
          <a:p>
            <a:pPr lvl="0"/>
            <a:endParaRPr lang="en-US" noProof="0" smtClean="0"/>
          </a:p>
        </p:txBody>
      </p:sp>
    </p:spTree>
    <p:extLst>
      <p:ext uri="{BB962C8B-B14F-4D97-AF65-F5344CB8AC3E}">
        <p14:creationId xmlns:p14="http://schemas.microsoft.com/office/powerpoint/2010/main" val="25982295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461227" y="1764665"/>
            <a:ext cx="4720815" cy="24106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461227" y="4343388"/>
            <a:ext cx="4720815" cy="241240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4914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B">
    <p:spTree>
      <p:nvGrpSpPr>
        <p:cNvPr id="1" name=""/>
        <p:cNvGrpSpPr/>
        <p:nvPr/>
      </p:nvGrpSpPr>
      <p:grpSpPr>
        <a:xfrm>
          <a:off x="0" y="0"/>
          <a:ext cx="0" cy="0"/>
          <a:chOff x="0" y="0"/>
          <a:chExt cx="0" cy="0"/>
        </a:xfrm>
      </p:grpSpPr>
      <p:sp>
        <p:nvSpPr>
          <p:cNvPr id="16" name="Picture Placeholder 8"/>
          <p:cNvSpPr>
            <a:spLocks noGrp="1"/>
          </p:cNvSpPr>
          <p:nvPr>
            <p:ph type="pic" sz="quarter" idx="14" hasCustomPrompt="1"/>
          </p:nvPr>
        </p:nvSpPr>
        <p:spPr>
          <a:xfrm>
            <a:off x="0" y="-1"/>
            <a:ext cx="10691813" cy="5675313"/>
          </a:xfrm>
          <a:prstGeom prst="rect">
            <a:avLst/>
          </a:prstGeom>
        </p:spPr>
        <p:txBody>
          <a:bodyPr/>
          <a:lstStyle>
            <a:lvl1pPr algn="ctr">
              <a:defRPr b="0" i="1" baseline="0">
                <a:solidFill>
                  <a:srgbClr val="FF0000"/>
                </a:solidFill>
              </a:defRPr>
            </a:lvl1pPr>
          </a:lstStyle>
          <a:p>
            <a:r>
              <a:rPr lang="en-US" dirty="0" smtClean="0"/>
              <a:t>Insert picture. This is an optional cover slide that has a large visual</a:t>
            </a:r>
            <a:endParaRPr lang="en-US" dirty="0"/>
          </a:p>
        </p:txBody>
      </p:sp>
      <p:sp>
        <p:nvSpPr>
          <p:cNvPr id="21" name="Subtitle 2"/>
          <p:cNvSpPr>
            <a:spLocks noGrp="1"/>
          </p:cNvSpPr>
          <p:nvPr>
            <p:ph type="subTitle" idx="1" hasCustomPrompt="1"/>
          </p:nvPr>
        </p:nvSpPr>
        <p:spPr bwMode="gray">
          <a:xfrm>
            <a:off x="752859" y="3438175"/>
            <a:ext cx="3634082" cy="1152105"/>
          </a:xfrm>
          <a:prstGeom prst="rect">
            <a:avLst/>
          </a:prstGeom>
          <a:solidFill>
            <a:srgbClr val="0070CD">
              <a:alpha val="80000"/>
            </a:srgbClr>
          </a:solidFill>
        </p:spPr>
        <p:txBody>
          <a:bodyPr lIns="182880" rIns="182880"/>
          <a:lstStyle>
            <a:lvl1pPr marL="0" indent="0" algn="l">
              <a:spcBef>
                <a:spcPts val="0"/>
              </a:spcBef>
              <a:buNone/>
              <a:defRPr sz="1800" b="0">
                <a:solidFill>
                  <a:srgbClr val="FFFFFF"/>
                </a:solidFill>
                <a:latin typeface="Arial"/>
                <a:cs typeface="Arial"/>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sp>
        <p:nvSpPr>
          <p:cNvPr id="20" name="Title 1"/>
          <p:cNvSpPr>
            <a:spLocks noGrp="1"/>
          </p:cNvSpPr>
          <p:nvPr>
            <p:ph type="ctrTitle" hasCustomPrompt="1"/>
          </p:nvPr>
        </p:nvSpPr>
        <p:spPr bwMode="gray">
          <a:xfrm>
            <a:off x="752859" y="1115819"/>
            <a:ext cx="3634082" cy="2322355"/>
          </a:xfrm>
          <a:solidFill>
            <a:srgbClr val="77BC1F">
              <a:alpha val="80000"/>
            </a:srgbClr>
          </a:solidFill>
        </p:spPr>
        <p:txBody>
          <a:bodyPr lIns="182880" rIns="182880" anchor="ctr" anchorCtr="0"/>
          <a:lstStyle>
            <a:lvl1pPr algn="l">
              <a:lnSpc>
                <a:spcPct val="100000"/>
              </a:lnSpc>
              <a:defRPr sz="3200" b="0">
                <a:solidFill>
                  <a:schemeClr val="bg1"/>
                </a:solidFill>
                <a:latin typeface="+mj-lt"/>
                <a:cs typeface="Arial"/>
              </a:defRPr>
            </a:lvl1pPr>
          </a:lstStyle>
          <a:p>
            <a:r>
              <a:rPr lang="en-GB" noProof="0" dirty="0" smtClean="0"/>
              <a:t>&lt;Insert proposal title&gt;</a:t>
            </a:r>
            <a:endParaRPr lang="en-GB" noProof="0" dirty="0"/>
          </a:p>
        </p:txBody>
      </p:sp>
      <p:sp>
        <p:nvSpPr>
          <p:cNvPr id="13" name="Text Placeholder 69"/>
          <p:cNvSpPr>
            <a:spLocks noGrp="1"/>
          </p:cNvSpPr>
          <p:nvPr>
            <p:ph type="body" sz="quarter" idx="13" hasCustomPrompt="1"/>
          </p:nvPr>
        </p:nvSpPr>
        <p:spPr bwMode="gray">
          <a:xfrm>
            <a:off x="6105752" y="6948929"/>
            <a:ext cx="4160611" cy="289972"/>
          </a:xfrm>
          <a:prstGeom prst="rect">
            <a:avLst/>
          </a:prstGeom>
        </p:spPr>
        <p:txBody>
          <a:bodyPr wrap="square" anchor="b">
            <a:spAutoFit/>
          </a:bodyPr>
          <a:lstStyle>
            <a:lvl1pPr algn="r">
              <a:defRPr sz="1000" b="0">
                <a:solidFill>
                  <a:schemeClr val="bg2"/>
                </a:solidFill>
                <a:latin typeface="Arial" pitchFamily="34" charset="0"/>
                <a:cs typeface="Arial" pitchFamily="34" charset="0"/>
              </a:defRPr>
            </a:lvl1pPr>
          </a:lstStyle>
          <a:p>
            <a:pPr lvl="0"/>
            <a:r>
              <a:rPr lang="en-US" dirty="0" smtClean="0"/>
              <a:t>&lt;Insert confidentiality statement&gt;</a:t>
            </a:r>
            <a:endParaRPr lang="en-GB" dirty="0"/>
          </a:p>
        </p:txBody>
      </p:sp>
      <p:pic>
        <p:nvPicPr>
          <p:cNvPr id="22" name="Picture 21"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7444" y="5907693"/>
            <a:ext cx="2943300" cy="1177320"/>
          </a:xfrm>
          <a:prstGeom prst="rect">
            <a:avLst/>
          </a:prstGeom>
        </p:spPr>
      </p:pic>
      <p:sp>
        <p:nvSpPr>
          <p:cNvPr id="23" name="Text Placeholder 5"/>
          <p:cNvSpPr>
            <a:spLocks noGrp="1"/>
          </p:cNvSpPr>
          <p:nvPr>
            <p:ph type="body" sz="quarter" idx="15" hasCustomPrompt="1"/>
          </p:nvPr>
        </p:nvSpPr>
        <p:spPr bwMode="gray">
          <a:xfrm>
            <a:off x="3568934" y="6332639"/>
            <a:ext cx="4649780" cy="230832"/>
          </a:xfrm>
          <a:prstGeom prst="rect">
            <a:avLst/>
          </a:prstGeom>
        </p:spPr>
        <p:txBody>
          <a:bodyPr vert="horz" wrap="square" lIns="0" tIns="0" rIns="0" bIns="0" rtlCol="0" anchor="t">
            <a:spAutoFit/>
          </a:bodyPr>
          <a:lstStyle>
            <a:lvl1pPr>
              <a:lnSpc>
                <a:spcPct val="100000"/>
              </a:lnSpc>
              <a:defRPr lang="en-US" sz="1500" b="0" baseline="0" smtClean="0">
                <a:solidFill>
                  <a:schemeClr val="accent5"/>
                </a:solidFill>
                <a:latin typeface="Arial" pitchFamily="34" charset="0"/>
              </a:defRPr>
            </a:lvl1pPr>
            <a:lvl2pPr>
              <a:defRPr lang="en-US" smtClean="0"/>
            </a:lvl2pPr>
            <a:lvl3pPr>
              <a:defRPr lang="en-US" smtClean="0"/>
            </a:lvl3pPr>
            <a:lvl4pPr>
              <a:defRPr lang="en-US" smtClean="0"/>
            </a:lvl4pPr>
            <a:lvl5pPr>
              <a:defRPr lang="en-GB"/>
            </a:lvl5pPr>
          </a:lstStyle>
          <a:p>
            <a:pPr lvl="0"/>
            <a:r>
              <a:rPr lang="en-US" dirty="0" smtClean="0"/>
              <a:t>&lt;Insert Author or Prepared by &gt;</a:t>
            </a:r>
          </a:p>
        </p:txBody>
      </p:sp>
      <p:sp>
        <p:nvSpPr>
          <p:cNvPr id="11" name="Text Placeholder 4"/>
          <p:cNvSpPr>
            <a:spLocks noGrp="1"/>
          </p:cNvSpPr>
          <p:nvPr>
            <p:ph type="body" sz="quarter" idx="19" hasCustomPrompt="1"/>
          </p:nvPr>
        </p:nvSpPr>
        <p:spPr>
          <a:xfrm>
            <a:off x="8532128" y="6271745"/>
            <a:ext cx="1755881" cy="413844"/>
          </a:xfrm>
        </p:spPr>
        <p:txBody>
          <a:bodyPr lIns="0"/>
          <a:lstStyle>
            <a:lvl1pPr algn="r">
              <a:defRPr baseline="0">
                <a:solidFill>
                  <a:schemeClr val="tx2"/>
                </a:solidFill>
              </a:defRPr>
            </a:lvl1pPr>
          </a:lstStyle>
          <a:p>
            <a:pPr lvl="0"/>
            <a:r>
              <a:rPr lang="en-US" dirty="0" smtClean="0"/>
              <a:t>&lt;Insert date&gt;</a:t>
            </a:r>
            <a:endParaRPr lang="en-US" dirty="0"/>
          </a:p>
        </p:txBody>
      </p:sp>
      <p:sp>
        <p:nvSpPr>
          <p:cNvPr id="12" name="Rectangle 11"/>
          <p:cNvSpPr/>
          <p:nvPr userDrawn="1"/>
        </p:nvSpPr>
        <p:spPr>
          <a:xfrm>
            <a:off x="160984" y="7056424"/>
            <a:ext cx="1511456" cy="1824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8244477"/>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588222"/>
            <a:ext cx="10688638" cy="439416"/>
          </a:xfrm>
          <a:prstGeom prst="rect">
            <a:avLst/>
          </a:prstGeo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562268" y="1764665"/>
            <a:ext cx="4720815" cy="24106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461227" y="1764665"/>
            <a:ext cx="4720815" cy="24106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62268" y="4343388"/>
            <a:ext cx="4720815" cy="241240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461227" y="4343388"/>
            <a:ext cx="4720815" cy="241240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708483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461227" y="1764666"/>
            <a:ext cx="4720815" cy="4991131"/>
          </a:xfrm>
        </p:spPr>
        <p:txBody>
          <a:bodyPr/>
          <a:lstStyle/>
          <a:p>
            <a:pPr lvl="0"/>
            <a:endParaRPr lang="en-US" noProof="0" smtClean="0"/>
          </a:p>
        </p:txBody>
      </p:sp>
    </p:spTree>
    <p:extLst>
      <p:ext uri="{BB962C8B-B14F-4D97-AF65-F5344CB8AC3E}">
        <p14:creationId xmlns:p14="http://schemas.microsoft.com/office/powerpoint/2010/main" val="7266144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61227"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8243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01/11/2016</a:t>
            </a:fld>
            <a:endParaRPr lang="id-ID"/>
          </a:p>
        </p:txBody>
      </p:sp>
      <p:sp>
        <p:nvSpPr>
          <p:cNvPr id="5" name="Inhaltsplatzhalter 2"/>
          <p:cNvSpPr>
            <a:spLocks noGrp="1"/>
          </p:cNvSpPr>
          <p:nvPr>
            <p:ph idx="1" hasCustomPrompt="1"/>
          </p:nvPr>
        </p:nvSpPr>
        <p:spPr>
          <a:xfrm>
            <a:off x="799544" y="2699600"/>
            <a:ext cx="9089550"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076818834"/>
      </p:ext>
    </p:extLst>
  </p:cSld>
  <p:clrMapOvr>
    <a:masterClrMapping/>
  </p:clrMapOvr>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01/11/2016</a:t>
            </a:fld>
            <a:endParaRPr lang="id-ID"/>
          </a:p>
        </p:txBody>
      </p:sp>
      <p:sp>
        <p:nvSpPr>
          <p:cNvPr id="7" name="Inhaltsplatzhalter 2"/>
          <p:cNvSpPr>
            <a:spLocks noGrp="1"/>
          </p:cNvSpPr>
          <p:nvPr>
            <p:ph idx="1" hasCustomPrompt="1"/>
          </p:nvPr>
        </p:nvSpPr>
        <p:spPr>
          <a:xfrm>
            <a:off x="799544" y="2699600"/>
            <a:ext cx="908955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843919069"/>
      </p:ext>
    </p:extLst>
  </p:cSld>
  <p:clrMapOvr>
    <a:masterClrMapping/>
  </p:clrMapOv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headline, subhead, bulletpoints,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GB" noProof="0" dirty="0" smtClean="0"/>
              <a:t>Click here to add title</a:t>
            </a:r>
            <a:endParaRPr lang="en-GB"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01/11/2016</a:t>
            </a:fld>
            <a:endParaRPr lang="id-ID"/>
          </a:p>
        </p:txBody>
      </p:sp>
      <p:sp>
        <p:nvSpPr>
          <p:cNvPr id="7" name="Inhaltsplatzhalter 2"/>
          <p:cNvSpPr>
            <a:spLocks noGrp="1"/>
          </p:cNvSpPr>
          <p:nvPr>
            <p:ph idx="1" hasCustomPrompt="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6" name="Bildplatzhalter 2"/>
          <p:cNvSpPr>
            <a:spLocks noGrp="1"/>
          </p:cNvSpPr>
          <p:nvPr>
            <p:ph type="pic" idx="12" hasCustomPrompt="1"/>
          </p:nvPr>
        </p:nvSpPr>
        <p:spPr>
          <a:xfrm>
            <a:off x="7932316" y="2699601"/>
            <a:ext cx="2756322" cy="22629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GB" noProof="0" dirty="0" smtClean="0"/>
              <a:t>Click on symbol to add image</a:t>
            </a:r>
          </a:p>
        </p:txBody>
      </p:sp>
    </p:spTree>
    <p:extLst>
      <p:ext uri="{BB962C8B-B14F-4D97-AF65-F5344CB8AC3E}">
        <p14:creationId xmlns:p14="http://schemas.microsoft.com/office/powerpoint/2010/main" val="4091948126"/>
      </p:ext>
    </p:extLst>
  </p:cSld>
  <p:clrMapOvr>
    <a:masterClrMapping/>
  </p:clrMapOvr>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headline, subhead, bulletpoints, big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01/11/2016</a:t>
            </a:fld>
            <a:endParaRPr lang="id-ID"/>
          </a:p>
        </p:txBody>
      </p:sp>
      <p:sp>
        <p:nvSpPr>
          <p:cNvPr id="7" name="Inhaltsplatzhalter 2"/>
          <p:cNvSpPr>
            <a:spLocks noGrp="1"/>
          </p:cNvSpPr>
          <p:nvPr>
            <p:ph idx="1" hasCustomPrompt="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Bildplatzhalter 2"/>
          <p:cNvSpPr>
            <a:spLocks noGrp="1"/>
          </p:cNvSpPr>
          <p:nvPr>
            <p:ph type="pic" idx="12" hasCustomPrompt="1"/>
          </p:nvPr>
        </p:nvSpPr>
        <p:spPr>
          <a:xfrm>
            <a:off x="7932316" y="2699601"/>
            <a:ext cx="2756322" cy="36921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GB" noProof="0" dirty="0" smtClean="0"/>
              <a:t>Click on symbol to add image</a:t>
            </a:r>
          </a:p>
        </p:txBody>
      </p:sp>
    </p:spTree>
    <p:extLst>
      <p:ext uri="{BB962C8B-B14F-4D97-AF65-F5344CB8AC3E}">
        <p14:creationId xmlns:p14="http://schemas.microsoft.com/office/powerpoint/2010/main" val="4205509257"/>
      </p:ext>
    </p:extLst>
  </p:cSld>
  <p:clrMapOvr>
    <a:masterClrMapping/>
  </p:clrMapOvr>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headline, 2 columns,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99544" y="1635640"/>
            <a:ext cx="9089550" cy="681437"/>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01/11/2016</a:t>
            </a:fld>
            <a:endParaRPr lang="id-ID"/>
          </a:p>
        </p:txBody>
      </p:sp>
      <p:sp>
        <p:nvSpPr>
          <p:cNvPr id="7" name="Inhaltsplatzhalter 2"/>
          <p:cNvSpPr>
            <a:spLocks noGrp="1"/>
          </p:cNvSpPr>
          <p:nvPr>
            <p:ph idx="1" hasCustomPrompt="1"/>
          </p:nvPr>
        </p:nvSpPr>
        <p:spPr>
          <a:xfrm>
            <a:off x="799544"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5470563"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1556019117"/>
      </p:ext>
    </p:extLst>
  </p:cSld>
  <p:clrMapOvr>
    <a:masterClrMapping/>
  </p:clrMapOvr>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headline, 2 columns,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99544" y="1635640"/>
            <a:ext cx="9089550" cy="681437"/>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01/11/2016</a:t>
            </a:fld>
            <a:endParaRPr lang="id-ID"/>
          </a:p>
        </p:txBody>
      </p:sp>
      <p:sp>
        <p:nvSpPr>
          <p:cNvPr id="9" name="Inhaltsplatzhalter 2"/>
          <p:cNvSpPr>
            <a:spLocks noGrp="1"/>
          </p:cNvSpPr>
          <p:nvPr>
            <p:ph idx="1" hasCustomPrompt="1"/>
          </p:nvPr>
        </p:nvSpPr>
        <p:spPr>
          <a:xfrm>
            <a:off x="799543" y="2699600"/>
            <a:ext cx="4418531"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p:txBody>
      </p:sp>
      <p:sp>
        <p:nvSpPr>
          <p:cNvPr id="10" name="Inhaltsplatzhalter 2"/>
          <p:cNvSpPr>
            <a:spLocks noGrp="1"/>
          </p:cNvSpPr>
          <p:nvPr>
            <p:ph idx="12" hasCustomPrompt="1"/>
          </p:nvPr>
        </p:nvSpPr>
        <p:spPr>
          <a:xfrm>
            <a:off x="5470563" y="2699600"/>
            <a:ext cx="4418531"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p:txBody>
      </p:sp>
    </p:spTree>
    <p:extLst>
      <p:ext uri="{BB962C8B-B14F-4D97-AF65-F5344CB8AC3E}">
        <p14:creationId xmlns:p14="http://schemas.microsoft.com/office/powerpoint/2010/main" val="3733304290"/>
      </p:ext>
    </p:extLst>
  </p:cSld>
  <p:clrMapOvr>
    <a:masterClrMapping/>
  </p:clrMapOvr>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2349386"/>
            <a:ext cx="9085342" cy="1621111"/>
          </a:xfrm>
        </p:spPr>
        <p:txBody>
          <a:bodyPr/>
          <a:lstStyle/>
          <a:p>
            <a:r>
              <a:rPr lang="en-US" smtClean="0"/>
              <a:t>Click to edit Master title style</a:t>
            </a:r>
            <a:endParaRPr lang="id-ID"/>
          </a:p>
        </p:txBody>
      </p:sp>
      <p:sp>
        <p:nvSpPr>
          <p:cNvPr id="3" name="Subtitle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504200" indent="0" algn="ctr">
              <a:buNone/>
              <a:defRPr>
                <a:solidFill>
                  <a:schemeClr val="tx1">
                    <a:tint val="75000"/>
                  </a:schemeClr>
                </a:solidFill>
              </a:defRPr>
            </a:lvl2pPr>
            <a:lvl3pPr marL="1008400" indent="0" algn="ctr">
              <a:buNone/>
              <a:defRPr>
                <a:solidFill>
                  <a:schemeClr val="tx1">
                    <a:tint val="75000"/>
                  </a:schemeClr>
                </a:solidFill>
              </a:defRPr>
            </a:lvl3pPr>
            <a:lvl4pPr marL="1512600" indent="0" algn="ctr">
              <a:buNone/>
              <a:defRPr>
                <a:solidFill>
                  <a:schemeClr val="tx1">
                    <a:tint val="75000"/>
                  </a:schemeClr>
                </a:solidFill>
              </a:defRPr>
            </a:lvl4pPr>
            <a:lvl5pPr marL="2016801" indent="0" algn="ctr">
              <a:buNone/>
              <a:defRPr>
                <a:solidFill>
                  <a:schemeClr val="tx1">
                    <a:tint val="75000"/>
                  </a:schemeClr>
                </a:solidFill>
              </a:defRPr>
            </a:lvl5pPr>
            <a:lvl6pPr marL="2521001" indent="0" algn="ctr">
              <a:buNone/>
              <a:defRPr>
                <a:solidFill>
                  <a:schemeClr val="tx1">
                    <a:tint val="75000"/>
                  </a:schemeClr>
                </a:solidFill>
              </a:defRPr>
            </a:lvl6pPr>
            <a:lvl7pPr marL="3025201" indent="0" algn="ctr">
              <a:buNone/>
              <a:defRPr>
                <a:solidFill>
                  <a:schemeClr val="tx1">
                    <a:tint val="75000"/>
                  </a:schemeClr>
                </a:solidFill>
              </a:defRPr>
            </a:lvl7pPr>
            <a:lvl8pPr marL="3529401" indent="0" algn="ctr">
              <a:buNone/>
              <a:defRPr>
                <a:solidFill>
                  <a:schemeClr val="tx1">
                    <a:tint val="75000"/>
                  </a:schemeClr>
                </a:solidFill>
              </a:defRPr>
            </a:lvl8pPr>
            <a:lvl9pPr marL="4033601"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A007D64E-CD76-4143-9421-00AAC4FB0ED9}" type="datetimeFigureOut">
              <a:rPr lang="id-ID" smtClean="0"/>
              <a:pPr/>
              <a:t>01/11/2016</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a:xfrm>
            <a:off x="7660190" y="7009642"/>
            <a:ext cx="2494016" cy="402652"/>
          </a:xfrm>
          <a:prstGeom prst="rect">
            <a:avLst/>
          </a:prstGeom>
        </p:spPr>
        <p:txBody>
          <a:bodyPr/>
          <a:lstStyle/>
          <a:p>
            <a:pPr defTabSz="1008400"/>
            <a:fld id="{13304058-976F-447F-9329-947384B6A2FB}" type="slidenum">
              <a:rPr lang="id-ID" sz="1985" smtClean="0">
                <a:solidFill>
                  <a:srgbClr val="000000"/>
                </a:solidFill>
              </a:rPr>
              <a:pPr defTabSz="1008400"/>
              <a:t>‹#›</a:t>
            </a:fld>
            <a:endParaRPr lang="id-ID" sz="1985">
              <a:solidFill>
                <a:srgbClr val="000000"/>
              </a:solidFill>
            </a:endParaRPr>
          </a:p>
        </p:txBody>
      </p:sp>
    </p:spTree>
    <p:extLst>
      <p:ext uri="{BB962C8B-B14F-4D97-AF65-F5344CB8AC3E}">
        <p14:creationId xmlns:p14="http://schemas.microsoft.com/office/powerpoint/2010/main" val="4023962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ubsection A">
    <p:spTree>
      <p:nvGrpSpPr>
        <p:cNvPr id="1" name=""/>
        <p:cNvGrpSpPr/>
        <p:nvPr/>
      </p:nvGrpSpPr>
      <p:grpSpPr>
        <a:xfrm>
          <a:off x="0" y="0"/>
          <a:ext cx="0" cy="0"/>
          <a:chOff x="0" y="0"/>
          <a:chExt cx="0" cy="0"/>
        </a:xfrm>
      </p:grpSpPr>
      <p:sp>
        <p:nvSpPr>
          <p:cNvPr id="11" name="Rectangle 10"/>
          <p:cNvSpPr/>
          <p:nvPr userDrawn="1"/>
        </p:nvSpPr>
        <p:spPr bwMode="gray">
          <a:xfrm>
            <a:off x="-1" y="2252783"/>
            <a:ext cx="10691813" cy="27645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000" dirty="0" smtClean="0">
              <a:latin typeface="Arial" pitchFamily="34" charset="0"/>
              <a:cs typeface="Arial" pitchFamily="34" charset="0"/>
            </a:endParaRPr>
          </a:p>
        </p:txBody>
      </p:sp>
      <p:sp>
        <p:nvSpPr>
          <p:cNvPr id="12" name="Title 1"/>
          <p:cNvSpPr>
            <a:spLocks noGrp="1"/>
          </p:cNvSpPr>
          <p:nvPr>
            <p:ph type="ctrTitle" hasCustomPrompt="1"/>
          </p:nvPr>
        </p:nvSpPr>
        <p:spPr bwMode="gray">
          <a:xfrm>
            <a:off x="754460" y="2594504"/>
            <a:ext cx="6656897" cy="1115820"/>
          </a:xfrm>
        </p:spPr>
        <p:txBody>
          <a:bodyPr anchor="b" anchorCtr="0"/>
          <a:lstStyle>
            <a:lvl1pPr algn="l">
              <a:lnSpc>
                <a:spcPct val="100000"/>
              </a:lnSpc>
              <a:defRPr sz="3200" b="0" baseline="0">
                <a:solidFill>
                  <a:schemeClr val="bg1"/>
                </a:solidFill>
                <a:latin typeface="+mj-lt"/>
                <a:cs typeface="Arial"/>
              </a:defRPr>
            </a:lvl1pPr>
          </a:lstStyle>
          <a:p>
            <a:r>
              <a:rPr lang="en-GB" noProof="0" dirty="0" smtClean="0"/>
              <a:t>&lt;Insert title of slide&gt;</a:t>
            </a:r>
            <a:endParaRPr lang="en-GB" noProof="0" dirty="0"/>
          </a:p>
        </p:txBody>
      </p:sp>
      <p:pic>
        <p:nvPicPr>
          <p:cNvPr id="15" name="Picture 14"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127" y="420193"/>
            <a:ext cx="2943300" cy="1177320"/>
          </a:xfrm>
          <a:prstGeom prst="rect">
            <a:avLst/>
          </a:prstGeom>
        </p:spPr>
      </p:pic>
      <p:sp>
        <p:nvSpPr>
          <p:cNvPr id="24" name="Picture Placeholder 5"/>
          <p:cNvSpPr>
            <a:spLocks noGrp="1"/>
          </p:cNvSpPr>
          <p:nvPr>
            <p:ph type="pic" sz="quarter" idx="16" hasCustomPrompt="1"/>
          </p:nvPr>
        </p:nvSpPr>
        <p:spPr bwMode="gray">
          <a:xfrm>
            <a:off x="7980358" y="2676152"/>
            <a:ext cx="2177147" cy="2004844"/>
          </a:xfrm>
          <a:prstGeom prst="rect">
            <a:avLst/>
          </a:prstGeom>
          <a:noFill/>
          <a:ln>
            <a:noFill/>
          </a:ln>
        </p:spPr>
        <p:txBody>
          <a:bodyPr anchor="ctr" anchorCtr="1"/>
          <a:lstStyle>
            <a:lvl1pPr algn="ctr">
              <a:defRPr b="0" i="1" baseline="0">
                <a:solidFill>
                  <a:schemeClr val="bg1"/>
                </a:solidFill>
                <a:latin typeface="Arial" pitchFamily="34" charset="0"/>
                <a:cs typeface="Arial" pitchFamily="34" charset="0"/>
              </a:defRPr>
            </a:lvl1pPr>
          </a:lstStyle>
          <a:p>
            <a:r>
              <a:rPr lang="en-GB" dirty="0" smtClean="0"/>
              <a:t>Insert relevant industry icon here. Icon images are available on the last page of this PowerPoint Template</a:t>
            </a:r>
            <a:endParaRPr lang="en-GB" dirty="0"/>
          </a:p>
        </p:txBody>
      </p:sp>
      <p:sp>
        <p:nvSpPr>
          <p:cNvPr id="7" name="Subtitle 2"/>
          <p:cNvSpPr>
            <a:spLocks noGrp="1"/>
          </p:cNvSpPr>
          <p:nvPr>
            <p:ph type="subTitle" idx="1" hasCustomPrompt="1"/>
          </p:nvPr>
        </p:nvSpPr>
        <p:spPr bwMode="gray">
          <a:xfrm>
            <a:off x="745390" y="3851843"/>
            <a:ext cx="5264663" cy="711220"/>
          </a:xfrm>
          <a:prstGeom prst="rect">
            <a:avLst/>
          </a:prstGeom>
        </p:spPr>
        <p:txBody>
          <a:bodyPr lIns="91440"/>
          <a:lstStyle>
            <a:lvl1pPr marL="0" indent="0" algn="l">
              <a:spcBef>
                <a:spcPts val="0"/>
              </a:spcBef>
              <a:buNone/>
              <a:defRPr sz="2000" b="0">
                <a:solidFill>
                  <a:schemeClr val="bg1"/>
                </a:solidFill>
                <a:latin typeface="Arial"/>
                <a:cs typeface="Arial"/>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sp>
        <p:nvSpPr>
          <p:cNvPr id="8" name="Slide Number Placeholder 5"/>
          <p:cNvSpPr>
            <a:spLocks noGrp="1"/>
          </p:cNvSpPr>
          <p:nvPr>
            <p:ph type="sldNum" sz="quarter" idx="12"/>
          </p:nvPr>
        </p:nvSpPr>
        <p:spPr>
          <a:xfrm>
            <a:off x="9680028" y="7009642"/>
            <a:ext cx="751426" cy="402652"/>
          </a:xfrm>
          <a:prstGeom prst="rect">
            <a:avLst/>
          </a:prstGeom>
        </p:spPr>
        <p:txBody>
          <a:bodyPr/>
          <a:lstStyle/>
          <a:p>
            <a:fld id="{276DE07D-12F9-FF40-B07B-9B015B6B1FBE}" type="slidenum">
              <a:rPr lang="en-US" smtClean="0"/>
              <a:t>‹#›</a:t>
            </a:fld>
            <a:endParaRPr lang="en-US" dirty="0"/>
          </a:p>
        </p:txBody>
      </p:sp>
      <p:sp>
        <p:nvSpPr>
          <p:cNvPr id="9" name="TextBox 8"/>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2" name="TextBox 1"/>
          <p:cNvSpPr txBox="1"/>
          <p:nvPr userDrawn="1"/>
        </p:nvSpPr>
        <p:spPr>
          <a:xfrm>
            <a:off x="758094" y="7186206"/>
            <a:ext cx="914400" cy="914400"/>
          </a:xfrm>
          <a:prstGeom prst="rect">
            <a:avLst/>
          </a:prstGeom>
          <a:noFill/>
        </p:spPr>
        <p:txBody>
          <a:bodyPr wrap="none" rtlCol="0">
            <a:noAutofit/>
          </a:bodyPr>
          <a:lstStyle/>
          <a:p>
            <a:endParaRPr lang="en-US" sz="1800" dirty="0" err="1" smtClean="0"/>
          </a:p>
        </p:txBody>
      </p:sp>
      <p:pic>
        <p:nvPicPr>
          <p:cNvPr id="10" name="Picture 9" descr="_Pic1"/>
          <p:cNvPicPr/>
          <p:nvPr userDrawn="1"/>
        </p:nvPicPr>
        <p:blipFill>
          <a:blip r:embed="rId3" cstate="screen">
            <a:extLst>
              <a:ext uri="{28A0092B-C50C-407E-A947-70E740481C1C}">
                <a14:useLocalDpi xmlns:a14="http://schemas.microsoft.com/office/drawing/2010/main" val="0"/>
              </a:ext>
            </a:extLst>
          </a:blip>
          <a:srcRect/>
          <a:stretch>
            <a:fillRect/>
          </a:stretch>
        </p:blipFill>
        <p:spPr bwMode="auto">
          <a:xfrm>
            <a:off x="8765540" y="780415"/>
            <a:ext cx="617220" cy="628015"/>
          </a:xfrm>
          <a:prstGeom prst="rect">
            <a:avLst/>
          </a:prstGeom>
          <a:noFill/>
          <a:ln w="9525">
            <a:noFill/>
            <a:miter lim="800000"/>
            <a:headEnd/>
            <a:tailEnd/>
          </a:ln>
        </p:spPr>
      </p:pic>
    </p:spTree>
    <p:extLst>
      <p:ext uri="{BB962C8B-B14F-4D97-AF65-F5344CB8AC3E}">
        <p14:creationId xmlns:p14="http://schemas.microsoft.com/office/powerpoint/2010/main" val="1062812310"/>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01648" y="672253"/>
            <a:ext cx="9085342" cy="126047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801648" y="6890597"/>
            <a:ext cx="2226800" cy="262059"/>
          </a:xfrm>
          <a:prstGeom prst="rect">
            <a:avLst/>
          </a:prstGeom>
        </p:spPr>
        <p:txBody>
          <a:bodyPr/>
          <a:lstStyle>
            <a:lvl1pPr>
              <a:defRPr/>
            </a:lvl1pPr>
          </a:lstStyle>
          <a:p>
            <a:pPr>
              <a:defRPr/>
            </a:pPr>
            <a:fld id="{D2C80B36-8A64-406E-9F76-D0F66E3A9C3E}" type="datetime1">
              <a:rPr lang="en-US"/>
              <a:pPr>
                <a:defRPr/>
              </a:pPr>
              <a:t>11/1/2016</a:t>
            </a:fld>
            <a:endParaRPr lang="en-US"/>
          </a:p>
        </p:txBody>
      </p:sp>
    </p:spTree>
    <p:extLst>
      <p:ext uri="{BB962C8B-B14F-4D97-AF65-F5344CB8AC3E}">
        <p14:creationId xmlns:p14="http://schemas.microsoft.com/office/powerpoint/2010/main" val="4640031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01648" y="672253"/>
            <a:ext cx="9085342" cy="1260475"/>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801648" y="2184823"/>
            <a:ext cx="9085342" cy="4537710"/>
          </a:xfrm>
        </p:spPr>
        <p:txBody>
          <a:bodyPr/>
          <a:lstStyle/>
          <a:p>
            <a:pPr lvl="0"/>
            <a:endParaRPr lang="en-US" noProof="0" smtClean="0"/>
          </a:p>
        </p:txBody>
      </p:sp>
      <p:sp>
        <p:nvSpPr>
          <p:cNvPr id="4" name="Rectangle 4"/>
          <p:cNvSpPr>
            <a:spLocks noGrp="1" noChangeArrowheads="1"/>
          </p:cNvSpPr>
          <p:nvPr>
            <p:ph type="dt" sz="half" idx="10"/>
          </p:nvPr>
        </p:nvSpPr>
        <p:spPr>
          <a:xfrm>
            <a:off x="801648" y="6890597"/>
            <a:ext cx="2226800" cy="262059"/>
          </a:xfrm>
          <a:prstGeom prst="rect">
            <a:avLst/>
          </a:prstGeom>
        </p:spPr>
        <p:txBody>
          <a:bodyPr/>
          <a:lstStyle>
            <a:lvl1pPr>
              <a:defRPr/>
            </a:lvl1pPr>
          </a:lstStyle>
          <a:p>
            <a:pPr>
              <a:defRPr/>
            </a:pPr>
            <a:fld id="{FC874B43-9ABD-4A0D-9AFD-F74F1E8D2E0E}" type="datetime1">
              <a:rPr lang="en-US"/>
              <a:pPr>
                <a:defRPr/>
              </a:pPr>
              <a:t>11/1/2016</a:t>
            </a:fld>
            <a:endParaRPr lang="en-US"/>
          </a:p>
        </p:txBody>
      </p:sp>
    </p:spTree>
    <p:extLst>
      <p:ext uri="{BB962C8B-B14F-4D97-AF65-F5344CB8AC3E}">
        <p14:creationId xmlns:p14="http://schemas.microsoft.com/office/powerpoint/2010/main" val="323307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ubsection B">
    <p:spTree>
      <p:nvGrpSpPr>
        <p:cNvPr id="1" name=""/>
        <p:cNvGrpSpPr/>
        <p:nvPr/>
      </p:nvGrpSpPr>
      <p:grpSpPr>
        <a:xfrm>
          <a:off x="0" y="0"/>
          <a:ext cx="0" cy="0"/>
          <a:chOff x="0" y="0"/>
          <a:chExt cx="0" cy="0"/>
        </a:xfrm>
      </p:grpSpPr>
      <p:sp>
        <p:nvSpPr>
          <p:cNvPr id="12" name="Title 1"/>
          <p:cNvSpPr>
            <a:spLocks noGrp="1"/>
          </p:cNvSpPr>
          <p:nvPr>
            <p:ph type="ctrTitle" hasCustomPrompt="1"/>
          </p:nvPr>
        </p:nvSpPr>
        <p:spPr bwMode="gray">
          <a:xfrm>
            <a:off x="754461" y="1690097"/>
            <a:ext cx="5256953" cy="2020227"/>
          </a:xfrm>
        </p:spPr>
        <p:txBody>
          <a:bodyPr anchor="b" anchorCtr="0"/>
          <a:lstStyle>
            <a:lvl1pPr algn="l">
              <a:lnSpc>
                <a:spcPct val="100000"/>
              </a:lnSpc>
              <a:defRPr sz="3200" b="0" baseline="0">
                <a:solidFill>
                  <a:schemeClr val="tx2"/>
                </a:solidFill>
                <a:latin typeface="+mj-lt"/>
                <a:cs typeface="Arial"/>
              </a:defRPr>
            </a:lvl1pPr>
          </a:lstStyle>
          <a:p>
            <a:r>
              <a:rPr lang="en-GB" noProof="0" dirty="0" smtClean="0"/>
              <a:t>&lt;Insert title of slide&gt;</a:t>
            </a:r>
            <a:endParaRPr lang="en-GB" noProof="0" dirty="0"/>
          </a:p>
        </p:txBody>
      </p:sp>
      <p:sp>
        <p:nvSpPr>
          <p:cNvPr id="14" name="Subtitle 2"/>
          <p:cNvSpPr>
            <a:spLocks noGrp="1"/>
          </p:cNvSpPr>
          <p:nvPr>
            <p:ph type="subTitle" idx="1" hasCustomPrompt="1"/>
          </p:nvPr>
        </p:nvSpPr>
        <p:spPr bwMode="gray">
          <a:xfrm>
            <a:off x="745390" y="3851843"/>
            <a:ext cx="5264663" cy="711220"/>
          </a:xfrm>
          <a:prstGeom prst="rect">
            <a:avLst/>
          </a:prstGeom>
        </p:spPr>
        <p:txBody>
          <a:bodyPr lIns="0"/>
          <a:lstStyle>
            <a:lvl1pPr marL="0" indent="0" algn="l">
              <a:spcBef>
                <a:spcPts val="0"/>
              </a:spcBef>
              <a:buNone/>
              <a:defRPr sz="2000" b="0">
                <a:solidFill>
                  <a:schemeClr val="accent2"/>
                </a:solidFill>
                <a:latin typeface="Arial"/>
                <a:cs typeface="Arial"/>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pic>
        <p:nvPicPr>
          <p:cNvPr id="15" name="Picture 14"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127" y="420193"/>
            <a:ext cx="2943300" cy="1177320"/>
          </a:xfrm>
          <a:prstGeom prst="rect">
            <a:avLst/>
          </a:prstGeom>
        </p:spPr>
      </p:pic>
      <p:sp>
        <p:nvSpPr>
          <p:cNvPr id="24" name="Picture Placeholder 5"/>
          <p:cNvSpPr>
            <a:spLocks noGrp="1"/>
          </p:cNvSpPr>
          <p:nvPr>
            <p:ph type="pic" sz="quarter" idx="16" hasCustomPrompt="1"/>
          </p:nvPr>
        </p:nvSpPr>
        <p:spPr bwMode="gray">
          <a:xfrm>
            <a:off x="6011414" y="1690097"/>
            <a:ext cx="4330235" cy="4176837"/>
          </a:xfrm>
          <a:prstGeom prst="rect">
            <a:avLst/>
          </a:prstGeom>
          <a:noFill/>
          <a:ln>
            <a:noFill/>
          </a:ln>
        </p:spPr>
        <p:txBody>
          <a:bodyPr anchor="ctr" anchorCtr="1"/>
          <a:lstStyle>
            <a:lvl1pPr algn="ctr">
              <a:defRPr b="0" baseline="0">
                <a:solidFill>
                  <a:srgbClr val="FF0000"/>
                </a:solidFill>
                <a:latin typeface="Arial" pitchFamily="34" charset="0"/>
                <a:cs typeface="Arial" pitchFamily="34" charset="0"/>
              </a:defRPr>
            </a:lvl1pPr>
          </a:lstStyle>
          <a:p>
            <a:r>
              <a:rPr lang="en-GB" dirty="0" smtClean="0"/>
              <a:t>Insert Industry-based icon if needed</a:t>
            </a:r>
            <a:endParaRPr lang="en-GB" dirty="0"/>
          </a:p>
        </p:txBody>
      </p:sp>
      <p:sp>
        <p:nvSpPr>
          <p:cNvPr id="6" name="Slide Number Placeholder 5"/>
          <p:cNvSpPr>
            <a:spLocks noGrp="1"/>
          </p:cNvSpPr>
          <p:nvPr>
            <p:ph type="sldNum" sz="quarter" idx="12"/>
          </p:nvPr>
        </p:nvSpPr>
        <p:spPr>
          <a:xfrm>
            <a:off x="9690538" y="7009642"/>
            <a:ext cx="740917" cy="402652"/>
          </a:xfrm>
          <a:prstGeom prst="rect">
            <a:avLst/>
          </a:prstGeom>
        </p:spPr>
        <p:txBody>
          <a:bodyPr/>
          <a:lstStyle/>
          <a:p>
            <a:fld id="{276DE07D-12F9-FF40-B07B-9B015B6B1FBE}" type="slidenum">
              <a:rPr lang="en-US" smtClean="0"/>
              <a:t>‹#›</a:t>
            </a:fld>
            <a:endParaRPr lang="en-US" dirty="0"/>
          </a:p>
        </p:txBody>
      </p:sp>
      <p:sp>
        <p:nvSpPr>
          <p:cNvPr id="7" name="TextBox 6"/>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1313163691"/>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bsection C">
    <p:spTree>
      <p:nvGrpSpPr>
        <p:cNvPr id="1" name=""/>
        <p:cNvGrpSpPr/>
        <p:nvPr/>
      </p:nvGrpSpPr>
      <p:grpSpPr>
        <a:xfrm>
          <a:off x="0" y="0"/>
          <a:ext cx="0" cy="0"/>
          <a:chOff x="0" y="0"/>
          <a:chExt cx="0" cy="0"/>
        </a:xfrm>
      </p:grpSpPr>
      <p:sp>
        <p:nvSpPr>
          <p:cNvPr id="6" name="Picture Placeholder 5"/>
          <p:cNvSpPr>
            <a:spLocks noGrp="1"/>
          </p:cNvSpPr>
          <p:nvPr>
            <p:ph type="pic" sz="quarter" idx="16" hasCustomPrompt="1"/>
          </p:nvPr>
        </p:nvSpPr>
        <p:spPr bwMode="gray">
          <a:xfrm>
            <a:off x="4371624" y="1466590"/>
            <a:ext cx="2775262" cy="2333055"/>
          </a:xfrm>
          <a:prstGeom prst="rect">
            <a:avLst/>
          </a:prstGeom>
          <a:noFill/>
          <a:ln>
            <a:noFill/>
          </a:ln>
        </p:spPr>
        <p:txBody>
          <a:bodyPr anchor="ctr" anchorCtr="1"/>
          <a:lstStyle>
            <a:lvl1pPr algn="ctr">
              <a:defRPr b="0" baseline="0">
                <a:solidFill>
                  <a:srgbClr val="FF6600"/>
                </a:solidFill>
                <a:latin typeface="Arial" pitchFamily="34" charset="0"/>
                <a:cs typeface="Arial" pitchFamily="34" charset="0"/>
              </a:defRPr>
            </a:lvl1pPr>
          </a:lstStyle>
          <a:p>
            <a:r>
              <a:rPr lang="en-GB" dirty="0" smtClean="0"/>
              <a:t>Insert image</a:t>
            </a:r>
            <a:endParaRPr lang="en-GB" dirty="0"/>
          </a:p>
        </p:txBody>
      </p:sp>
      <p:sp>
        <p:nvSpPr>
          <p:cNvPr id="7" name="Rectangle 6"/>
          <p:cNvSpPr/>
          <p:nvPr userDrawn="1"/>
        </p:nvSpPr>
        <p:spPr>
          <a:xfrm>
            <a:off x="738188" y="1462918"/>
            <a:ext cx="3634083" cy="4679190"/>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200" dirty="0" err="1" smtClean="0">
              <a:solidFill>
                <a:schemeClr val="tx1"/>
              </a:solidFill>
              <a:latin typeface="Arial" pitchFamily="34" charset="0"/>
              <a:cs typeface="Arial" pitchFamily="34" charset="0"/>
            </a:endParaRPr>
          </a:p>
        </p:txBody>
      </p:sp>
      <p:sp>
        <p:nvSpPr>
          <p:cNvPr id="8" name="Rectangle 7"/>
          <p:cNvSpPr/>
          <p:nvPr userDrawn="1"/>
        </p:nvSpPr>
        <p:spPr>
          <a:xfrm>
            <a:off x="7148100" y="1471033"/>
            <a:ext cx="2777223" cy="2328611"/>
          </a:xfrm>
          <a:prstGeom prst="rect">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200" dirty="0" err="1" smtClean="0">
              <a:solidFill>
                <a:schemeClr val="tx1"/>
              </a:solidFill>
              <a:latin typeface="Arial" pitchFamily="34" charset="0"/>
              <a:cs typeface="Arial" pitchFamily="34" charset="0"/>
            </a:endParaRPr>
          </a:p>
        </p:txBody>
      </p:sp>
      <p:sp>
        <p:nvSpPr>
          <p:cNvPr id="9" name="Title 1"/>
          <p:cNvSpPr>
            <a:spLocks noGrp="1"/>
          </p:cNvSpPr>
          <p:nvPr>
            <p:ph type="ctrTitle" hasCustomPrompt="1"/>
          </p:nvPr>
        </p:nvSpPr>
        <p:spPr bwMode="gray">
          <a:xfrm>
            <a:off x="1013088" y="1698782"/>
            <a:ext cx="3048083" cy="4188910"/>
          </a:xfrm>
        </p:spPr>
        <p:txBody>
          <a:bodyPr anchor="ctr" anchorCtr="0">
            <a:normAutofit/>
          </a:bodyPr>
          <a:lstStyle>
            <a:lvl1pPr algn="l">
              <a:lnSpc>
                <a:spcPct val="100000"/>
              </a:lnSpc>
              <a:defRPr sz="3200" b="0">
                <a:solidFill>
                  <a:schemeClr val="bg1"/>
                </a:solidFill>
                <a:latin typeface="+mj-lt"/>
                <a:cs typeface="Arial"/>
              </a:defRPr>
            </a:lvl1pPr>
          </a:lstStyle>
          <a:p>
            <a:r>
              <a:rPr lang="en-GB" noProof="0" dirty="0" smtClean="0"/>
              <a:t>&lt;Insert title&gt;</a:t>
            </a:r>
            <a:endParaRPr lang="en-GB" noProof="0" dirty="0"/>
          </a:p>
        </p:txBody>
      </p:sp>
      <p:sp>
        <p:nvSpPr>
          <p:cNvPr id="10" name="Subtitle 2"/>
          <p:cNvSpPr>
            <a:spLocks noGrp="1"/>
          </p:cNvSpPr>
          <p:nvPr>
            <p:ph type="subTitle" idx="1" hasCustomPrompt="1"/>
          </p:nvPr>
        </p:nvSpPr>
        <p:spPr bwMode="gray">
          <a:xfrm>
            <a:off x="7442200" y="1839349"/>
            <a:ext cx="2310609" cy="1753331"/>
          </a:xfrm>
          <a:prstGeom prst="rect">
            <a:avLst/>
          </a:prstGeom>
        </p:spPr>
        <p:txBody>
          <a:bodyPr/>
          <a:lstStyle>
            <a:lvl1pPr marL="0" indent="0" algn="l">
              <a:lnSpc>
                <a:spcPct val="120000"/>
              </a:lnSpc>
              <a:spcBef>
                <a:spcPts val="0"/>
              </a:spcBef>
              <a:buNone/>
              <a:defRPr sz="1600" b="0">
                <a:solidFill>
                  <a:srgbClr val="FFFFFF"/>
                </a:solidFill>
                <a:latin typeface="+mn-lt"/>
                <a:cs typeface="Arial" pitchFamily="34" charset="0"/>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sp>
        <p:nvSpPr>
          <p:cNvPr id="11" name="Picture Placeholder 5"/>
          <p:cNvSpPr>
            <a:spLocks noGrp="1"/>
          </p:cNvSpPr>
          <p:nvPr>
            <p:ph type="pic" sz="quarter" idx="17" hasCustomPrompt="1"/>
          </p:nvPr>
        </p:nvSpPr>
        <p:spPr bwMode="gray">
          <a:xfrm>
            <a:off x="4371624" y="3799645"/>
            <a:ext cx="2775262" cy="2333055"/>
          </a:xfrm>
          <a:prstGeom prst="rect">
            <a:avLst/>
          </a:prstGeom>
          <a:noFill/>
          <a:ln>
            <a:noFill/>
          </a:ln>
        </p:spPr>
        <p:txBody>
          <a:bodyPr anchor="ctr" anchorCtr="1"/>
          <a:lstStyle>
            <a:lvl1pPr algn="ctr">
              <a:defRPr b="0" baseline="0">
                <a:solidFill>
                  <a:srgbClr val="FF6600"/>
                </a:solidFill>
                <a:latin typeface="Arial" pitchFamily="34" charset="0"/>
                <a:cs typeface="Arial" pitchFamily="34" charset="0"/>
              </a:defRPr>
            </a:lvl1pPr>
          </a:lstStyle>
          <a:p>
            <a:r>
              <a:rPr lang="en-GB" dirty="0" smtClean="0"/>
              <a:t>Insert image</a:t>
            </a:r>
            <a:endParaRPr lang="en-GB" dirty="0"/>
          </a:p>
        </p:txBody>
      </p:sp>
      <p:sp>
        <p:nvSpPr>
          <p:cNvPr id="13" name="Picture Placeholder 5"/>
          <p:cNvSpPr>
            <a:spLocks noGrp="1"/>
          </p:cNvSpPr>
          <p:nvPr>
            <p:ph type="pic" sz="quarter" idx="18" hasCustomPrompt="1"/>
          </p:nvPr>
        </p:nvSpPr>
        <p:spPr bwMode="gray">
          <a:xfrm>
            <a:off x="7146885" y="3799645"/>
            <a:ext cx="2775262" cy="2333055"/>
          </a:xfrm>
          <a:prstGeom prst="rect">
            <a:avLst/>
          </a:prstGeom>
          <a:noFill/>
          <a:ln>
            <a:noFill/>
          </a:ln>
        </p:spPr>
        <p:txBody>
          <a:bodyPr anchor="ctr" anchorCtr="1"/>
          <a:lstStyle>
            <a:lvl1pPr algn="ctr">
              <a:defRPr b="0" baseline="0">
                <a:solidFill>
                  <a:srgbClr val="FF6600"/>
                </a:solidFill>
                <a:latin typeface="Arial" pitchFamily="34" charset="0"/>
                <a:cs typeface="Arial" pitchFamily="34" charset="0"/>
              </a:defRPr>
            </a:lvl1pPr>
          </a:lstStyle>
          <a:p>
            <a:r>
              <a:rPr lang="en-GB" dirty="0" smtClean="0"/>
              <a:t>Insert image</a:t>
            </a:r>
            <a:endParaRPr lang="en-GB" dirty="0"/>
          </a:p>
        </p:txBody>
      </p:sp>
      <p:sp>
        <p:nvSpPr>
          <p:cNvPr id="12" name="Slide Number Placeholder 5"/>
          <p:cNvSpPr>
            <a:spLocks noGrp="1"/>
          </p:cNvSpPr>
          <p:nvPr>
            <p:ph type="sldNum" sz="quarter" idx="12"/>
          </p:nvPr>
        </p:nvSpPr>
        <p:spPr>
          <a:xfrm>
            <a:off x="9752809" y="7009642"/>
            <a:ext cx="678646" cy="402652"/>
          </a:xfrm>
          <a:prstGeom prst="rect">
            <a:avLst/>
          </a:prstGeom>
        </p:spPr>
        <p:txBody>
          <a:bodyPr/>
          <a:lstStyle/>
          <a:p>
            <a:fld id="{276DE07D-12F9-FF40-B07B-9B015B6B1FBE}" type="slidenum">
              <a:rPr lang="en-US" smtClean="0"/>
              <a:t>‹#›</a:t>
            </a:fld>
            <a:endParaRPr lang="en-US" dirty="0"/>
          </a:p>
        </p:txBody>
      </p:sp>
      <p:sp>
        <p:nvSpPr>
          <p:cNvPr id="14" name="TextBox 13"/>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16"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40957844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27050" y="1791749"/>
            <a:ext cx="3112397" cy="5117052"/>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7"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10" name="Text Placeholder 7"/>
          <p:cNvSpPr>
            <a:spLocks noGrp="1"/>
          </p:cNvSpPr>
          <p:nvPr>
            <p:ph type="body" sz="quarter" idx="17" hasCustomPrompt="1"/>
          </p:nvPr>
        </p:nvSpPr>
        <p:spPr bwMode="gray">
          <a:xfrm>
            <a:off x="895350" y="312635"/>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5" name="Content Placeholder 2"/>
          <p:cNvSpPr>
            <a:spLocks noGrp="1"/>
          </p:cNvSpPr>
          <p:nvPr>
            <p:ph sz="half" idx="18"/>
          </p:nvPr>
        </p:nvSpPr>
        <p:spPr>
          <a:xfrm>
            <a:off x="3797771" y="1791749"/>
            <a:ext cx="6356436" cy="5117052"/>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13" name="TextBox 12"/>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cxnSp>
        <p:nvCxnSpPr>
          <p:cNvPr id="14" name="Straight Connector 13"/>
          <p:cNvCxnSpPr/>
          <p:nvPr userDrawn="1"/>
        </p:nvCxnSpPr>
        <p:spPr bwMode="gray">
          <a:xfrm>
            <a:off x="504893" y="16677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p:txBody>
          <a:bodyPr/>
          <a:lstStyle/>
          <a:p>
            <a:r>
              <a:rPr lang="en-US" dirty="0" smtClean="0"/>
              <a:t>Click to edit Master title style</a:t>
            </a:r>
            <a:endParaRPr lang="en-US" dirty="0"/>
          </a:p>
        </p:txBody>
      </p:sp>
      <p:sp>
        <p:nvSpPr>
          <p:cNvPr id="11"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229168871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10" name="Text Placeholder 7"/>
          <p:cNvSpPr>
            <a:spLocks noGrp="1"/>
          </p:cNvSpPr>
          <p:nvPr>
            <p:ph type="body" sz="quarter" idx="17" hasCustomPrompt="1"/>
          </p:nvPr>
        </p:nvSpPr>
        <p:spPr bwMode="gray">
          <a:xfrm>
            <a:off x="8953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4" name="Content Placeholder 2"/>
          <p:cNvSpPr>
            <a:spLocks noGrp="1"/>
          </p:cNvSpPr>
          <p:nvPr>
            <p:ph sz="half" idx="19"/>
          </p:nvPr>
        </p:nvSpPr>
        <p:spPr>
          <a:xfrm>
            <a:off x="3797771" y="1825000"/>
            <a:ext cx="3079804" cy="4811097"/>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5" name="Content Placeholder 2"/>
          <p:cNvSpPr>
            <a:spLocks noGrp="1"/>
          </p:cNvSpPr>
          <p:nvPr>
            <p:ph sz="half" idx="20"/>
          </p:nvPr>
        </p:nvSpPr>
        <p:spPr>
          <a:xfrm>
            <a:off x="7069830" y="1825000"/>
            <a:ext cx="3079804" cy="4811097"/>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6" name="Content Placeholder 2"/>
          <p:cNvSpPr>
            <a:spLocks noGrp="1"/>
          </p:cNvSpPr>
          <p:nvPr>
            <p:ph sz="half" idx="21"/>
          </p:nvPr>
        </p:nvSpPr>
        <p:spPr>
          <a:xfrm>
            <a:off x="527050" y="1825000"/>
            <a:ext cx="3079804" cy="4811097"/>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13" name="TextBox 12"/>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7" name="Straight Connector 16"/>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smtClean="0"/>
              <a:t>Click to edit Master title style</a:t>
            </a:r>
            <a:endParaRPr lang="en-US"/>
          </a:p>
        </p:txBody>
      </p:sp>
      <p:sp>
        <p:nvSpPr>
          <p:cNvPr id="11"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77851685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tent 4">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7" name="Text Placeholder 7"/>
          <p:cNvSpPr>
            <a:spLocks noGrp="1"/>
          </p:cNvSpPr>
          <p:nvPr>
            <p:ph type="body" sz="quarter" idx="17" hasCustomPrompt="1"/>
          </p:nvPr>
        </p:nvSpPr>
        <p:spPr bwMode="gray">
          <a:xfrm>
            <a:off x="8826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3" name="Content Placeholder 2"/>
          <p:cNvSpPr>
            <a:spLocks noGrp="1"/>
          </p:cNvSpPr>
          <p:nvPr>
            <p:ph sz="half" idx="1"/>
          </p:nvPr>
        </p:nvSpPr>
        <p:spPr>
          <a:xfrm>
            <a:off x="527050" y="1805107"/>
            <a:ext cx="8680227" cy="4950690"/>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2" name="TextBox 11"/>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4" name="Straight Connector 13"/>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smtClean="0"/>
              <a:t>Click to edit Master title style</a:t>
            </a:r>
            <a:endParaRPr lang="en-US"/>
          </a:p>
        </p:txBody>
      </p:sp>
      <p:sp>
        <p:nvSpPr>
          <p:cNvPr id="10"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293628022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6" Type="http://schemas.openxmlformats.org/officeDocument/2006/relationships/image" Target="../media/image6.png"/><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image" Target="../media/image5.png"/><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image" Target="../media/image9.gif"/><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image" Target="../media/image8.gif"/><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image" Target="../media/image7.gif"/><Relationship Id="rId5" Type="http://schemas.openxmlformats.org/officeDocument/2006/relationships/slideLayout" Target="../slideLayouts/slideLayout37.xml"/><Relationship Id="rId10" Type="http://schemas.openxmlformats.org/officeDocument/2006/relationships/theme" Target="../theme/theme3.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7050" y="931876"/>
            <a:ext cx="9627156" cy="746256"/>
          </a:xfrm>
          <a:prstGeom prst="rect">
            <a:avLst/>
          </a:prstGeom>
        </p:spPr>
        <p:txBody>
          <a:bodyPr vert="horz" lIns="0" tIns="52144" rIns="104287" bIns="52144"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7050" y="1791748"/>
            <a:ext cx="9627156" cy="4991131"/>
          </a:xfrm>
          <a:prstGeom prst="rect">
            <a:avLst/>
          </a:prstGeom>
        </p:spPr>
        <p:txBody>
          <a:bodyPr vert="horz" lIns="0" tIns="52144" rIns="104287" bIns="52144"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pic>
        <p:nvPicPr>
          <p:cNvPr id="7" name="Picture 6" descr="Nexant_Logo_PNG_color.png"/>
          <p:cNvPicPr>
            <a:picLocks noChangeAspect="1"/>
          </p:cNvPicPr>
          <p:nvPr userDrawn="1"/>
        </p:nvPicPr>
        <p:blipFill>
          <a:blip r:embed="rId22" cstate="screen">
            <a:extLst>
              <a:ext uri="{28A0092B-C50C-407E-A947-70E740481C1C}">
                <a14:useLocalDpi xmlns:a14="http://schemas.microsoft.com/office/drawing/2010/main" val="0"/>
              </a:ext>
            </a:extLst>
          </a:blip>
          <a:stretch>
            <a:fillRect/>
          </a:stretch>
        </p:blipFill>
        <p:spPr>
          <a:xfrm>
            <a:off x="8965739" y="152400"/>
            <a:ext cx="1721107" cy="626292"/>
          </a:xfrm>
          <a:prstGeom prst="rect">
            <a:avLst/>
          </a:prstGeom>
        </p:spPr>
      </p:pic>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chemeClr val="bg2"/>
                </a:solidFill>
              </a:defRPr>
            </a:lvl1pPr>
          </a:lstStyle>
          <a:p>
            <a:fld id="{2576CB98-2E12-A64C-BBC7-149927FD58E8}" type="slidenum">
              <a:rPr lang="en-US" smtClean="0"/>
              <a:t>‹#›</a:t>
            </a:fld>
            <a:endParaRPr lang="en-US" dirty="0"/>
          </a:p>
        </p:txBody>
      </p:sp>
      <p:pic>
        <p:nvPicPr>
          <p:cNvPr id="8" name="Picture 7" descr="_Pic1"/>
          <p:cNvPicPr/>
          <p:nvPr userDrawn="1"/>
        </p:nvPicPr>
        <p:blipFill>
          <a:blip r:embed="rId23" cstate="screen">
            <a:extLst>
              <a:ext uri="{28A0092B-C50C-407E-A947-70E740481C1C}">
                <a14:useLocalDpi xmlns:a14="http://schemas.microsoft.com/office/drawing/2010/main" val="0"/>
              </a:ext>
            </a:extLst>
          </a:blip>
          <a:srcRect/>
          <a:stretch>
            <a:fillRect/>
          </a:stretch>
        </p:blipFill>
        <p:spPr bwMode="auto">
          <a:xfrm>
            <a:off x="218440" y="152400"/>
            <a:ext cx="617220" cy="628015"/>
          </a:xfrm>
          <a:prstGeom prst="rect">
            <a:avLst/>
          </a:prstGeom>
          <a:noFill/>
          <a:ln w="9525">
            <a:noFill/>
            <a:miter lim="800000"/>
            <a:headEnd/>
            <a:tailEnd/>
          </a:ln>
        </p:spPr>
      </p:pic>
      <p:cxnSp>
        <p:nvCxnSpPr>
          <p:cNvPr id="10" name="Straight Connector 9"/>
          <p:cNvCxnSpPr/>
          <p:nvPr userDrawn="1"/>
        </p:nvCxnSpPr>
        <p:spPr bwMode="gray">
          <a:xfrm>
            <a:off x="504893" y="16804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1651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9" r:id="rId4"/>
    <p:sldLayoutId id="2147483660" r:id="rId5"/>
    <p:sldLayoutId id="2147483661" r:id="rId6"/>
    <p:sldLayoutId id="2147483652" r:id="rId7"/>
    <p:sldLayoutId id="2147483664" r:id="rId8"/>
    <p:sldLayoutId id="2147483662" r:id="rId9"/>
    <p:sldLayoutId id="2147483665" r:id="rId10"/>
    <p:sldLayoutId id="2147483653" r:id="rId11"/>
    <p:sldLayoutId id="2147483654" r:id="rId12"/>
    <p:sldLayoutId id="2147483657" r:id="rId13"/>
    <p:sldLayoutId id="2147483655" r:id="rId14"/>
    <p:sldLayoutId id="2147483666" r:id="rId15"/>
    <p:sldLayoutId id="2147483667" r:id="rId16"/>
    <p:sldLayoutId id="2147483675" r:id="rId17"/>
    <p:sldLayoutId id="2147483676" r:id="rId18"/>
    <p:sldLayoutId id="2147483677" r:id="rId19"/>
    <p:sldLayoutId id="2147483678" r:id="rId20"/>
  </p:sldLayoutIdLst>
  <p:transition>
    <p:fade/>
  </p:transition>
  <p:timing>
    <p:tnLst>
      <p:par>
        <p:cTn id="1" dur="indefinite" restart="never" nodeType="tmRoot"/>
      </p:par>
    </p:tnLst>
  </p:timing>
  <p:hf sldNum="0" hdr="0" dt="0"/>
  <p:txStyles>
    <p:titleStyle>
      <a:lvl1pPr algn="l" defTabSz="521437" rtl="0" eaLnBrk="1" latinLnBrk="0" hangingPunct="1">
        <a:lnSpc>
          <a:spcPct val="100000"/>
        </a:lnSpc>
        <a:spcBef>
          <a:spcPct val="0"/>
        </a:spcBef>
        <a:buNone/>
        <a:defRPr sz="3000" kern="1200">
          <a:solidFill>
            <a:schemeClr val="tx2"/>
          </a:solidFill>
          <a:latin typeface="+mj-lt"/>
          <a:ea typeface="+mj-ea"/>
          <a:cs typeface="+mj-cs"/>
        </a:defRPr>
      </a:lvl1pPr>
    </p:titleStyle>
    <p:bodyStyle>
      <a:lvl1pPr marL="0" indent="0" algn="l" defTabSz="521437" rtl="0" eaLnBrk="1" latinLnBrk="0" hangingPunct="1">
        <a:lnSpc>
          <a:spcPct val="120000"/>
        </a:lnSpc>
        <a:spcBef>
          <a:spcPct val="20000"/>
        </a:spcBef>
        <a:buFontTx/>
        <a:buNone/>
        <a:defRPr sz="1800" b="1" kern="1200">
          <a:solidFill>
            <a:srgbClr val="0070CD"/>
          </a:solidFill>
          <a:latin typeface="Arial"/>
          <a:ea typeface="+mn-ea"/>
          <a:cs typeface="Arial"/>
        </a:defRPr>
      </a:lvl1pPr>
      <a:lvl2pPr marL="0" indent="0" algn="l" defTabSz="521437" rtl="0" eaLnBrk="1" latinLnBrk="0" hangingPunct="1">
        <a:lnSpc>
          <a:spcPct val="130000"/>
        </a:lnSpc>
        <a:spcBef>
          <a:spcPts val="36"/>
        </a:spcBef>
        <a:buClr>
          <a:schemeClr val="accent2"/>
        </a:buClr>
        <a:buFontTx/>
        <a:buNone/>
        <a:defRPr sz="1800" kern="1200">
          <a:solidFill>
            <a:schemeClr val="tx1"/>
          </a:solidFill>
          <a:latin typeface="Arial"/>
          <a:ea typeface="+mn-ea"/>
          <a:cs typeface="Arial"/>
        </a:defRPr>
      </a:lvl2pPr>
      <a:lvl3pPr marL="182880" indent="-182880" algn="l" defTabSz="521437" rtl="0" eaLnBrk="1" latinLnBrk="0" hangingPunct="1">
        <a:lnSpc>
          <a:spcPct val="110000"/>
        </a:lnSpc>
        <a:spcBef>
          <a:spcPts val="600"/>
        </a:spcBef>
        <a:buClr>
          <a:schemeClr val="accent2"/>
        </a:buClr>
        <a:buSzPct val="100000"/>
        <a:buFont typeface="Wingdings" charset="2"/>
        <a:buChar char="§"/>
        <a:defRPr sz="1600" kern="1200">
          <a:solidFill>
            <a:schemeClr val="tx1"/>
          </a:solidFill>
          <a:latin typeface="Arial"/>
          <a:ea typeface="+mn-ea"/>
          <a:cs typeface="Arial"/>
        </a:defRPr>
      </a:lvl3pPr>
      <a:lvl4pPr marL="356616" indent="-182880" algn="l" defTabSz="521437" rtl="0" eaLnBrk="1" latinLnBrk="0" hangingPunct="1">
        <a:lnSpc>
          <a:spcPct val="110000"/>
        </a:lnSpc>
        <a:spcBef>
          <a:spcPts val="600"/>
        </a:spcBef>
        <a:buClr>
          <a:schemeClr val="accent3"/>
        </a:buClr>
        <a:buFont typeface="Arial"/>
        <a:buChar char="–"/>
        <a:defRPr sz="1400" kern="1200">
          <a:solidFill>
            <a:schemeClr val="tx1"/>
          </a:solidFill>
          <a:latin typeface="Arial"/>
          <a:ea typeface="+mn-ea"/>
          <a:cs typeface="Arial"/>
        </a:defRPr>
      </a:lvl4pPr>
      <a:lvl5pPr marL="539496" indent="-182880" algn="l" defTabSz="521437" rtl="0" eaLnBrk="1" latinLnBrk="0" hangingPunct="1">
        <a:lnSpc>
          <a:spcPct val="110000"/>
        </a:lnSpc>
        <a:spcBef>
          <a:spcPts val="600"/>
        </a:spcBef>
        <a:buClr>
          <a:schemeClr val="accent5"/>
        </a:buClr>
        <a:buFont typeface="Lucida Grande"/>
        <a:buChar char="-"/>
        <a:defRPr sz="1400" kern="1200" baseline="0">
          <a:solidFill>
            <a:schemeClr val="tx1"/>
          </a:solidFill>
          <a:latin typeface="Arial"/>
          <a:ea typeface="+mn-ea"/>
          <a:cs typeface="Arial"/>
        </a:defRPr>
      </a:lvl5pPr>
      <a:lvl6pPr marL="768096" indent="-182880" algn="l" defTabSz="521437" rtl="0" eaLnBrk="1" latinLnBrk="0" hangingPunct="1">
        <a:lnSpc>
          <a:spcPct val="110000"/>
        </a:lnSpc>
        <a:spcBef>
          <a:spcPts val="600"/>
        </a:spcBef>
        <a:spcAft>
          <a:spcPts val="0"/>
        </a:spcAft>
        <a:buClr>
          <a:schemeClr val="accent5"/>
        </a:buClr>
        <a:buFont typeface="Lucida Grande"/>
        <a:buChar char="-"/>
        <a:defRPr sz="1400" kern="1200">
          <a:solidFill>
            <a:schemeClr val="tx1"/>
          </a:solidFill>
          <a:latin typeface="Arial"/>
          <a:ea typeface="+mn-ea"/>
          <a:cs typeface="Arial"/>
        </a:defRPr>
      </a:lvl6pPr>
      <a:lvl7pPr marL="1012698" indent="-171450" algn="l" defTabSz="521437" rtl="0" eaLnBrk="1" latinLnBrk="0" hangingPunct="1">
        <a:lnSpc>
          <a:spcPct val="110000"/>
        </a:lnSpc>
        <a:spcBef>
          <a:spcPts val="600"/>
        </a:spcBef>
        <a:buClr>
          <a:schemeClr val="accent5"/>
        </a:buClr>
        <a:buFont typeface="Lucida Grande"/>
        <a:buChar char="-"/>
        <a:defRPr sz="1400" kern="1200">
          <a:solidFill>
            <a:schemeClr val="tx1"/>
          </a:solidFill>
          <a:latin typeface="Arial"/>
          <a:ea typeface="+mn-ea"/>
          <a:cs typeface="Arial"/>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Grafik 6"/>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bwMode="auto">
          <a:xfrm>
            <a:off x="0" y="1751"/>
            <a:ext cx="10688638" cy="123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5"/>
          <p:cNvSpPr>
            <a:spLocks noGrp="1" noChangeArrowheads="1"/>
          </p:cNvSpPr>
          <p:nvPr>
            <p:ph type="title"/>
          </p:nvPr>
        </p:nvSpPr>
        <p:spPr bwMode="auto">
          <a:xfrm>
            <a:off x="799793" y="1635117"/>
            <a:ext cx="9089054" cy="68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here to add title</a:t>
            </a:r>
          </a:p>
        </p:txBody>
      </p:sp>
      <p:pic>
        <p:nvPicPr>
          <p:cNvPr id="1028" name="Grafik 7"/>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736273" y="336127"/>
            <a:ext cx="2462469" cy="968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Grafik 8"/>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bwMode="auto">
          <a:xfrm>
            <a:off x="0" y="6452932"/>
            <a:ext cx="10688638" cy="814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Rectangle 16"/>
          <p:cNvSpPr>
            <a:spLocks noGrp="1" noChangeArrowheads="1"/>
          </p:cNvSpPr>
          <p:nvPr>
            <p:ph type="body" idx="1"/>
          </p:nvPr>
        </p:nvSpPr>
        <p:spPr bwMode="auto">
          <a:xfrm>
            <a:off x="799793" y="2699517"/>
            <a:ext cx="9089054" cy="420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First layer</a:t>
            </a:r>
          </a:p>
          <a:p>
            <a:pPr lvl="1"/>
            <a:r>
              <a:rPr lang="en-GB" smtClean="0"/>
              <a:t>Second layer</a:t>
            </a:r>
          </a:p>
          <a:p>
            <a:pPr lvl="2"/>
            <a:r>
              <a:rPr lang="en-GB" smtClean="0"/>
              <a:t>Third layer</a:t>
            </a:r>
          </a:p>
          <a:p>
            <a:pPr lvl="3"/>
            <a:r>
              <a:rPr lang="en-GB" smtClean="0"/>
              <a:t>Fourth layer</a:t>
            </a:r>
          </a:p>
        </p:txBody>
      </p:sp>
      <p:sp>
        <p:nvSpPr>
          <p:cNvPr id="14" name="Text Box 19"/>
          <p:cNvSpPr txBox="1">
            <a:spLocks noChangeArrowheads="1"/>
          </p:cNvSpPr>
          <p:nvPr/>
        </p:nvSpPr>
        <p:spPr bwMode="auto">
          <a:xfrm>
            <a:off x="9005549" y="7258236"/>
            <a:ext cx="1083709" cy="262059"/>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pPr defTabSz="1008400">
              <a:defRPr/>
            </a:pPr>
            <a:r>
              <a:rPr lang="en-GB" sz="1103" b="0" dirty="0" smtClean="0">
                <a:solidFill>
                  <a:srgbClr val="6E6452"/>
                </a:solidFill>
                <a:latin typeface="Arial Narrow" pitchFamily="34" charset="0"/>
              </a:rPr>
              <a:t>Page </a:t>
            </a:r>
            <a:fld id="{BFA4A9AA-371C-4664-A1AB-93385C58CB50}" type="slidenum">
              <a:rPr lang="en-GB" sz="1103" b="0" smtClean="0">
                <a:solidFill>
                  <a:srgbClr val="6E6452"/>
                </a:solidFill>
                <a:latin typeface="Arial Narrow" pitchFamily="34" charset="0"/>
              </a:rPr>
              <a:pPr defTabSz="1008400">
                <a:defRPr/>
              </a:pPr>
              <a:t>‹#›</a:t>
            </a:fld>
            <a:endParaRPr lang="en-GB" sz="1103" b="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3345768" y="7258236"/>
            <a:ext cx="3997105"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fontAlgn="auto">
              <a:spcBef>
                <a:spcPts val="0"/>
              </a:spcBef>
              <a:spcAft>
                <a:spcPts val="0"/>
              </a:spcAft>
              <a:defRPr sz="1103" b="1" spc="77" baseline="0">
                <a:solidFill>
                  <a:srgbClr val="6E6452"/>
                </a:solidFill>
                <a:latin typeface="Arial Narrow" pitchFamily="34" charset="0"/>
                <a:cs typeface="+mn-cs"/>
              </a:defRPr>
            </a:lvl1pPr>
          </a:lstStyle>
          <a:p>
            <a:pPr defTabSz="1008400">
              <a:defRPr/>
            </a:pPr>
            <a:endParaRPr lang="id-ID"/>
          </a:p>
        </p:txBody>
      </p:sp>
      <p:sp>
        <p:nvSpPr>
          <p:cNvPr id="16" name="Rectangle 17"/>
          <p:cNvSpPr>
            <a:spLocks noGrp="1" noChangeArrowheads="1"/>
          </p:cNvSpPr>
          <p:nvPr>
            <p:ph type="dt" sz="half" idx="2"/>
          </p:nvPr>
        </p:nvSpPr>
        <p:spPr bwMode="auto">
          <a:xfrm>
            <a:off x="794225" y="7258236"/>
            <a:ext cx="1514224"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fontAlgn="auto">
              <a:spcBef>
                <a:spcPts val="0"/>
              </a:spcBef>
              <a:spcAft>
                <a:spcPts val="0"/>
              </a:spcAft>
              <a:defRPr sz="1103" b="0" smtClean="0">
                <a:solidFill>
                  <a:srgbClr val="6E6452"/>
                </a:solidFill>
                <a:latin typeface="Arial Narrow" pitchFamily="34" charset="0"/>
                <a:cs typeface="+mn-cs"/>
              </a:defRPr>
            </a:lvl1pPr>
          </a:lstStyle>
          <a:p>
            <a:pPr defTabSz="1008400">
              <a:defRPr/>
            </a:pPr>
            <a:fld id="{BDB1D1B3-B8E8-43F9-B4FD-157A96DA30A8}" type="datetimeFigureOut">
              <a:rPr lang="id-ID" smtClean="0"/>
              <a:pPr defTabSz="1008400">
                <a:defRPr/>
              </a:pPr>
              <a:t>01/11/2016</a:t>
            </a:fld>
            <a:endParaRPr lang="id-ID"/>
          </a:p>
        </p:txBody>
      </p:sp>
    </p:spTree>
    <p:extLst>
      <p:ext uri="{BB962C8B-B14F-4D97-AF65-F5344CB8AC3E}">
        <p14:creationId xmlns:p14="http://schemas.microsoft.com/office/powerpoint/2010/main" val="1227425101"/>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2" r:id="rId9"/>
    <p:sldLayoutId id="2147483703" r:id="rId10"/>
    <p:sldLayoutId id="2147483704" r:id="rId11"/>
    <p:sldLayoutId id="2147483705" r:id="rId12"/>
  </p:sldLayoutIdLst>
  <p:transition/>
  <p:timing>
    <p:tnLst>
      <p:par>
        <p:cTn id="1" dur="indefinite" restart="never" nodeType="tmRoot"/>
      </p:par>
    </p:tnLst>
  </p:timing>
  <p:txStyles>
    <p:titleStyle>
      <a:lvl1pPr algn="l" rtl="0" fontAlgn="base">
        <a:spcBef>
          <a:spcPct val="0"/>
        </a:spcBef>
        <a:spcAft>
          <a:spcPct val="0"/>
        </a:spcAft>
        <a:defRPr sz="2647">
          <a:solidFill>
            <a:srgbClr val="6E6452"/>
          </a:solidFill>
          <a:latin typeface="+mj-lt"/>
          <a:ea typeface="+mj-ea"/>
          <a:cs typeface="+mj-cs"/>
        </a:defRPr>
      </a:lvl1pPr>
      <a:lvl2pPr algn="l" rtl="0" fontAlgn="base">
        <a:spcBef>
          <a:spcPct val="0"/>
        </a:spcBef>
        <a:spcAft>
          <a:spcPct val="0"/>
        </a:spcAft>
        <a:defRPr sz="2647">
          <a:solidFill>
            <a:srgbClr val="6E6452"/>
          </a:solidFill>
          <a:latin typeface="Arial" charset="0"/>
        </a:defRPr>
      </a:lvl2pPr>
      <a:lvl3pPr algn="l" rtl="0" fontAlgn="base">
        <a:spcBef>
          <a:spcPct val="0"/>
        </a:spcBef>
        <a:spcAft>
          <a:spcPct val="0"/>
        </a:spcAft>
        <a:defRPr sz="2647">
          <a:solidFill>
            <a:srgbClr val="6E6452"/>
          </a:solidFill>
          <a:latin typeface="Arial" charset="0"/>
        </a:defRPr>
      </a:lvl3pPr>
      <a:lvl4pPr algn="l" rtl="0" fontAlgn="base">
        <a:spcBef>
          <a:spcPct val="0"/>
        </a:spcBef>
        <a:spcAft>
          <a:spcPct val="0"/>
        </a:spcAft>
        <a:defRPr sz="2647">
          <a:solidFill>
            <a:srgbClr val="6E6452"/>
          </a:solidFill>
          <a:latin typeface="Arial" charset="0"/>
        </a:defRPr>
      </a:lvl4pPr>
      <a:lvl5pPr algn="l" rtl="0" fontAlgn="base">
        <a:spcBef>
          <a:spcPct val="0"/>
        </a:spcBef>
        <a:spcAft>
          <a:spcPct val="0"/>
        </a:spcAft>
        <a:defRPr sz="2647">
          <a:solidFill>
            <a:srgbClr val="6E6452"/>
          </a:solidFill>
          <a:latin typeface="Arial" charset="0"/>
        </a:defRPr>
      </a:lvl5pPr>
      <a:lvl6pPr marL="504200" algn="l" rtl="0" eaLnBrk="1" fontAlgn="base" hangingPunct="1">
        <a:spcBef>
          <a:spcPct val="0"/>
        </a:spcBef>
        <a:spcAft>
          <a:spcPct val="0"/>
        </a:spcAft>
        <a:defRPr sz="3970">
          <a:solidFill>
            <a:schemeClr val="tx1"/>
          </a:solidFill>
          <a:latin typeface="Arial" charset="0"/>
        </a:defRPr>
      </a:lvl6pPr>
      <a:lvl7pPr marL="1008400" algn="l" rtl="0" eaLnBrk="1" fontAlgn="base" hangingPunct="1">
        <a:spcBef>
          <a:spcPct val="0"/>
        </a:spcBef>
        <a:spcAft>
          <a:spcPct val="0"/>
        </a:spcAft>
        <a:defRPr sz="3970">
          <a:solidFill>
            <a:schemeClr val="tx1"/>
          </a:solidFill>
          <a:latin typeface="Arial" charset="0"/>
        </a:defRPr>
      </a:lvl7pPr>
      <a:lvl8pPr marL="1512600" algn="l" rtl="0" eaLnBrk="1" fontAlgn="base" hangingPunct="1">
        <a:spcBef>
          <a:spcPct val="0"/>
        </a:spcBef>
        <a:spcAft>
          <a:spcPct val="0"/>
        </a:spcAft>
        <a:defRPr sz="3970">
          <a:solidFill>
            <a:schemeClr val="tx1"/>
          </a:solidFill>
          <a:latin typeface="Arial" charset="0"/>
        </a:defRPr>
      </a:lvl8pPr>
      <a:lvl9pPr marL="2016801" algn="l" rtl="0" eaLnBrk="1" fontAlgn="base" hangingPunct="1">
        <a:spcBef>
          <a:spcPct val="0"/>
        </a:spcBef>
        <a:spcAft>
          <a:spcPct val="0"/>
        </a:spcAft>
        <a:defRPr sz="3970">
          <a:solidFill>
            <a:schemeClr val="tx1"/>
          </a:solidFill>
          <a:latin typeface="Arial" charset="0"/>
        </a:defRPr>
      </a:lvl9pPr>
    </p:titleStyle>
    <p:bodyStyle>
      <a:lvl1pPr marL="395657" indent="-395657" algn="l" rtl="0" fontAlgn="base">
        <a:spcBef>
          <a:spcPts val="441"/>
        </a:spcBef>
        <a:spcAft>
          <a:spcPts val="882"/>
        </a:spcAft>
        <a:buClr>
          <a:srgbClr val="C80F0F"/>
        </a:buClr>
        <a:buFont typeface="Arial" charset="0"/>
        <a:buChar char="•"/>
        <a:tabLst>
          <a:tab pos="2415959" algn="l"/>
        </a:tabLst>
        <a:defRPr>
          <a:solidFill>
            <a:srgbClr val="6E6452"/>
          </a:solidFill>
          <a:latin typeface="+mn-lt"/>
          <a:ea typeface="+mn-ea"/>
          <a:cs typeface="+mn-cs"/>
        </a:defRPr>
      </a:lvl1pPr>
      <a:lvl2pPr marL="793065" indent="-395657" algn="l" rtl="0" fontAlgn="base">
        <a:spcBef>
          <a:spcPts val="441"/>
        </a:spcBef>
        <a:spcAft>
          <a:spcPts val="882"/>
        </a:spcAft>
        <a:buClr>
          <a:srgbClr val="6E6452"/>
        </a:buClr>
        <a:buFont typeface="Arial" charset="0"/>
        <a:buChar char="•"/>
        <a:tabLst>
          <a:tab pos="2415959" algn="l"/>
        </a:tabLst>
        <a:defRPr>
          <a:solidFill>
            <a:srgbClr val="6E6452"/>
          </a:solidFill>
          <a:latin typeface="+mn-lt"/>
        </a:defRPr>
      </a:lvl2pPr>
      <a:lvl3pPr marL="1190473" indent="-395657" algn="l" rtl="0" fontAlgn="base">
        <a:spcBef>
          <a:spcPts val="441"/>
        </a:spcBef>
        <a:spcAft>
          <a:spcPts val="882"/>
        </a:spcAft>
        <a:buClr>
          <a:srgbClr val="6E6452"/>
        </a:buClr>
        <a:buFont typeface="Arial" charset="0"/>
        <a:buChar char="•"/>
        <a:tabLst>
          <a:tab pos="2415959" algn="l"/>
        </a:tabLst>
        <a:defRPr>
          <a:solidFill>
            <a:srgbClr val="6E6452"/>
          </a:solidFill>
          <a:latin typeface="+mn-lt"/>
        </a:defRPr>
      </a:lvl3pPr>
      <a:lvl4pPr marL="1587881" indent="-395657" algn="l" rtl="0" fontAlgn="base">
        <a:spcBef>
          <a:spcPts val="441"/>
        </a:spcBef>
        <a:spcAft>
          <a:spcPts val="882"/>
        </a:spcAft>
        <a:buClr>
          <a:srgbClr val="6E6452"/>
        </a:buClr>
        <a:buFont typeface="Arial" charset="0"/>
        <a:buChar char="•"/>
        <a:tabLst>
          <a:tab pos="2415959" algn="l"/>
        </a:tabLst>
        <a:defRPr>
          <a:solidFill>
            <a:srgbClr val="6E6452"/>
          </a:solidFill>
          <a:latin typeface="+mn-lt"/>
        </a:defRPr>
      </a:lvl4pPr>
      <a:lvl5pPr marL="1587881" algn="l" rtl="0" fontAlgn="base">
        <a:spcBef>
          <a:spcPts val="441"/>
        </a:spcBef>
        <a:spcAft>
          <a:spcPts val="882"/>
        </a:spcAft>
        <a:buClr>
          <a:srgbClr val="6E6452"/>
        </a:buClr>
        <a:buFont typeface="Arial" charset="0"/>
        <a:tabLst>
          <a:tab pos="2415959" algn="l"/>
        </a:tabLst>
        <a:defRPr>
          <a:solidFill>
            <a:srgbClr val="6E6452"/>
          </a:solidFill>
          <a:latin typeface="+mn-lt"/>
        </a:defRPr>
      </a:lvl5pPr>
      <a:lvl6pPr marL="2382048"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6pPr>
      <a:lvl7pPr marL="2779056"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7pPr>
      <a:lvl8pPr marL="3176064"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8pPr>
      <a:lvl9pPr marL="357307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9pPr>
    </p:bodyStyle>
    <p:otherStyle>
      <a:defPPr>
        <a:defRPr lang="de-DE"/>
      </a:defPPr>
      <a:lvl1pPr marL="0" algn="l" defTabSz="1008400" rtl="0" eaLnBrk="1" latinLnBrk="0" hangingPunct="1">
        <a:defRPr sz="1985" kern="1200">
          <a:solidFill>
            <a:schemeClr val="tx1"/>
          </a:solidFill>
          <a:latin typeface="+mn-lt"/>
          <a:ea typeface="+mn-ea"/>
          <a:cs typeface="+mn-cs"/>
        </a:defRPr>
      </a:lvl1pPr>
      <a:lvl2pPr marL="504200" algn="l" defTabSz="1008400" rtl="0" eaLnBrk="1" latinLnBrk="0" hangingPunct="1">
        <a:defRPr sz="1985" kern="1200">
          <a:solidFill>
            <a:schemeClr val="tx1"/>
          </a:solidFill>
          <a:latin typeface="+mn-lt"/>
          <a:ea typeface="+mn-ea"/>
          <a:cs typeface="+mn-cs"/>
        </a:defRPr>
      </a:lvl2pPr>
      <a:lvl3pPr marL="1008400" algn="l" defTabSz="1008400" rtl="0" eaLnBrk="1" latinLnBrk="0" hangingPunct="1">
        <a:defRPr sz="1985" kern="1200">
          <a:solidFill>
            <a:schemeClr val="tx1"/>
          </a:solidFill>
          <a:latin typeface="+mn-lt"/>
          <a:ea typeface="+mn-ea"/>
          <a:cs typeface="+mn-cs"/>
        </a:defRPr>
      </a:lvl3pPr>
      <a:lvl4pPr marL="1512600" algn="l" defTabSz="1008400" rtl="0" eaLnBrk="1" latinLnBrk="0" hangingPunct="1">
        <a:defRPr sz="1985" kern="1200">
          <a:solidFill>
            <a:schemeClr val="tx1"/>
          </a:solidFill>
          <a:latin typeface="+mn-lt"/>
          <a:ea typeface="+mn-ea"/>
          <a:cs typeface="+mn-cs"/>
        </a:defRPr>
      </a:lvl4pPr>
      <a:lvl5pPr marL="2016801" algn="l" defTabSz="1008400" rtl="0" eaLnBrk="1" latinLnBrk="0" hangingPunct="1">
        <a:defRPr sz="1985" kern="1200">
          <a:solidFill>
            <a:schemeClr val="tx1"/>
          </a:solidFill>
          <a:latin typeface="+mn-lt"/>
          <a:ea typeface="+mn-ea"/>
          <a:cs typeface="+mn-cs"/>
        </a:defRPr>
      </a:lvl5pPr>
      <a:lvl6pPr marL="2521001" algn="l" defTabSz="1008400" rtl="0" eaLnBrk="1" latinLnBrk="0" hangingPunct="1">
        <a:defRPr sz="1985" kern="1200">
          <a:solidFill>
            <a:schemeClr val="tx1"/>
          </a:solidFill>
          <a:latin typeface="+mn-lt"/>
          <a:ea typeface="+mn-ea"/>
          <a:cs typeface="+mn-cs"/>
        </a:defRPr>
      </a:lvl6pPr>
      <a:lvl7pPr marL="3025201" algn="l" defTabSz="1008400" rtl="0" eaLnBrk="1" latinLnBrk="0" hangingPunct="1">
        <a:defRPr sz="1985" kern="1200">
          <a:solidFill>
            <a:schemeClr val="tx1"/>
          </a:solidFill>
          <a:latin typeface="+mn-lt"/>
          <a:ea typeface="+mn-ea"/>
          <a:cs typeface="+mn-cs"/>
        </a:defRPr>
      </a:lvl7pPr>
      <a:lvl8pPr marL="3529401" algn="l" defTabSz="1008400" rtl="0" eaLnBrk="1" latinLnBrk="0" hangingPunct="1">
        <a:defRPr sz="1985" kern="1200">
          <a:solidFill>
            <a:schemeClr val="tx1"/>
          </a:solidFill>
          <a:latin typeface="+mn-lt"/>
          <a:ea typeface="+mn-ea"/>
          <a:cs typeface="+mn-cs"/>
        </a:defRPr>
      </a:lvl8pPr>
      <a:lvl9pPr marL="4033601" algn="l" defTabSz="1008400" rtl="0" eaLnBrk="1" latinLnBrk="0" hangingPunct="1">
        <a:defRPr sz="198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Grafik 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bwMode="auto">
          <a:xfrm>
            <a:off x="0" y="1996"/>
            <a:ext cx="10688638" cy="1230224"/>
          </a:xfrm>
          <a:prstGeom prst="rect">
            <a:avLst/>
          </a:prstGeom>
          <a:noFill/>
          <a:ln w="9525">
            <a:noFill/>
            <a:miter lim="800000"/>
            <a:headEnd/>
            <a:tailEnd/>
          </a:ln>
        </p:spPr>
      </p:pic>
      <p:sp>
        <p:nvSpPr>
          <p:cNvPr id="75791" name="Rectangle 15"/>
          <p:cNvSpPr>
            <a:spLocks noGrp="1" noChangeArrowheads="1"/>
          </p:cNvSpPr>
          <p:nvPr>
            <p:ph type="title"/>
          </p:nvPr>
        </p:nvSpPr>
        <p:spPr bwMode="auto">
          <a:xfrm>
            <a:off x="799544" y="1635640"/>
            <a:ext cx="9089550" cy="6814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Click here to add title</a:t>
            </a:r>
          </a:p>
        </p:txBody>
      </p:sp>
      <p:pic>
        <p:nvPicPr>
          <p:cNvPr id="19" name="Grafik 7"/>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736273" y="336127"/>
            <a:ext cx="2462469" cy="968115"/>
          </a:xfrm>
          <a:prstGeom prst="rect">
            <a:avLst/>
          </a:prstGeom>
          <a:noFill/>
          <a:ln w="9525">
            <a:noFill/>
            <a:miter lim="800000"/>
            <a:headEnd/>
            <a:tailEnd/>
          </a:ln>
        </p:spPr>
      </p:pic>
      <p:pic>
        <p:nvPicPr>
          <p:cNvPr id="20" name="Grafik 8"/>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0" y="6452932"/>
            <a:ext cx="10688638" cy="814057"/>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799544" y="2699599"/>
            <a:ext cx="9089550" cy="4208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
        <p:nvSpPr>
          <p:cNvPr id="14" name="Text Box 19"/>
          <p:cNvSpPr txBox="1">
            <a:spLocks noChangeArrowheads="1"/>
          </p:cNvSpPr>
          <p:nvPr/>
        </p:nvSpPr>
        <p:spPr bwMode="auto">
          <a:xfrm>
            <a:off x="9005022" y="7257382"/>
            <a:ext cx="1083709" cy="262059"/>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pPr defTabSz="1008400"/>
            <a:r>
              <a:rPr lang="en-GB" sz="1103" b="0" dirty="0" smtClean="0">
                <a:solidFill>
                  <a:srgbClr val="6E6452"/>
                </a:solidFill>
                <a:latin typeface="Arial Narrow" pitchFamily="34" charset="0"/>
              </a:rPr>
              <a:t>Page </a:t>
            </a:r>
            <a:fld id="{327115CA-E6A4-425F-BB4F-A64D48743A27}" type="slidenum">
              <a:rPr lang="en-GB" sz="1103" b="0" smtClean="0">
                <a:solidFill>
                  <a:srgbClr val="6E6452"/>
                </a:solidFill>
                <a:latin typeface="Arial Narrow" pitchFamily="34" charset="0"/>
              </a:rPr>
              <a:pPr defTabSz="1008400"/>
              <a:t>‹#›</a:t>
            </a:fld>
            <a:endParaRPr lang="en-GB" sz="1103" b="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3346367" y="7257382"/>
            <a:ext cx="3995906"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103" b="1" spc="77" baseline="0">
                <a:solidFill>
                  <a:srgbClr val="6E6452"/>
                </a:solidFill>
                <a:latin typeface="Arial Narrow" pitchFamily="34" charset="0"/>
              </a:defRPr>
            </a:lvl1pPr>
          </a:lstStyle>
          <a:p>
            <a:pPr defTabSz="1008400"/>
            <a:endParaRPr lang="id-ID"/>
          </a:p>
        </p:txBody>
      </p:sp>
      <p:sp>
        <p:nvSpPr>
          <p:cNvPr id="16" name="Rectangle 17"/>
          <p:cNvSpPr>
            <a:spLocks noGrp="1" noChangeArrowheads="1"/>
          </p:cNvSpPr>
          <p:nvPr>
            <p:ph type="dt" sz="half" idx="2"/>
          </p:nvPr>
        </p:nvSpPr>
        <p:spPr bwMode="auto">
          <a:xfrm>
            <a:off x="793880" y="7257382"/>
            <a:ext cx="1514224"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103" b="0">
                <a:solidFill>
                  <a:srgbClr val="6E6452"/>
                </a:solidFill>
                <a:latin typeface="Arial Narrow" pitchFamily="34" charset="0"/>
              </a:defRPr>
            </a:lvl1pPr>
          </a:lstStyle>
          <a:p>
            <a:pPr defTabSz="1008400"/>
            <a:fld id="{A007D64E-CD76-4143-9421-00AAC4FB0ED9}" type="datetimeFigureOut">
              <a:rPr lang="id-ID" smtClean="0"/>
              <a:pPr defTabSz="1008400"/>
              <a:t>01/11/2016</a:t>
            </a:fld>
            <a:endParaRPr lang="id-ID"/>
          </a:p>
        </p:txBody>
      </p:sp>
    </p:spTree>
    <p:extLst>
      <p:ext uri="{BB962C8B-B14F-4D97-AF65-F5344CB8AC3E}">
        <p14:creationId xmlns:p14="http://schemas.microsoft.com/office/powerpoint/2010/main" val="301736719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Lst>
  <p:transition/>
  <p:timing>
    <p:tnLst>
      <p:par>
        <p:cTn id="1" dur="indefinite" restart="never" nodeType="tmRoot"/>
      </p:par>
    </p:tnLst>
  </p:timing>
  <p:txStyles>
    <p:titleStyle>
      <a:lvl1pPr algn="l" rtl="0" eaLnBrk="1" fontAlgn="base" hangingPunct="1">
        <a:spcBef>
          <a:spcPct val="0"/>
        </a:spcBef>
        <a:spcAft>
          <a:spcPct val="0"/>
        </a:spcAft>
        <a:defRPr sz="2647">
          <a:solidFill>
            <a:srgbClr val="6E6452"/>
          </a:solidFill>
          <a:latin typeface="+mj-lt"/>
          <a:ea typeface="+mj-ea"/>
          <a:cs typeface="+mj-cs"/>
        </a:defRPr>
      </a:lvl1pPr>
      <a:lvl2pPr algn="l" rtl="0" eaLnBrk="1" fontAlgn="base" hangingPunct="1">
        <a:spcBef>
          <a:spcPct val="0"/>
        </a:spcBef>
        <a:spcAft>
          <a:spcPct val="0"/>
        </a:spcAft>
        <a:defRPr sz="3970">
          <a:solidFill>
            <a:schemeClr val="tx1"/>
          </a:solidFill>
          <a:latin typeface="Arial" charset="0"/>
        </a:defRPr>
      </a:lvl2pPr>
      <a:lvl3pPr algn="l" rtl="0" eaLnBrk="1" fontAlgn="base" hangingPunct="1">
        <a:spcBef>
          <a:spcPct val="0"/>
        </a:spcBef>
        <a:spcAft>
          <a:spcPct val="0"/>
        </a:spcAft>
        <a:defRPr sz="3970">
          <a:solidFill>
            <a:schemeClr val="tx1"/>
          </a:solidFill>
          <a:latin typeface="Arial" charset="0"/>
        </a:defRPr>
      </a:lvl3pPr>
      <a:lvl4pPr algn="l" rtl="0" eaLnBrk="1" fontAlgn="base" hangingPunct="1">
        <a:spcBef>
          <a:spcPct val="0"/>
        </a:spcBef>
        <a:spcAft>
          <a:spcPct val="0"/>
        </a:spcAft>
        <a:defRPr sz="3970">
          <a:solidFill>
            <a:schemeClr val="tx1"/>
          </a:solidFill>
          <a:latin typeface="Arial" charset="0"/>
        </a:defRPr>
      </a:lvl4pPr>
      <a:lvl5pPr algn="l" rtl="0" eaLnBrk="1" fontAlgn="base" hangingPunct="1">
        <a:spcBef>
          <a:spcPct val="0"/>
        </a:spcBef>
        <a:spcAft>
          <a:spcPct val="0"/>
        </a:spcAft>
        <a:defRPr sz="3970">
          <a:solidFill>
            <a:schemeClr val="tx1"/>
          </a:solidFill>
          <a:latin typeface="Arial" charset="0"/>
        </a:defRPr>
      </a:lvl5pPr>
      <a:lvl6pPr marL="504200" algn="l" rtl="0" eaLnBrk="1" fontAlgn="base" hangingPunct="1">
        <a:spcBef>
          <a:spcPct val="0"/>
        </a:spcBef>
        <a:spcAft>
          <a:spcPct val="0"/>
        </a:spcAft>
        <a:defRPr sz="3970">
          <a:solidFill>
            <a:schemeClr val="tx1"/>
          </a:solidFill>
          <a:latin typeface="Arial" charset="0"/>
        </a:defRPr>
      </a:lvl6pPr>
      <a:lvl7pPr marL="1008400" algn="l" rtl="0" eaLnBrk="1" fontAlgn="base" hangingPunct="1">
        <a:spcBef>
          <a:spcPct val="0"/>
        </a:spcBef>
        <a:spcAft>
          <a:spcPct val="0"/>
        </a:spcAft>
        <a:defRPr sz="3970">
          <a:solidFill>
            <a:schemeClr val="tx1"/>
          </a:solidFill>
          <a:latin typeface="Arial" charset="0"/>
        </a:defRPr>
      </a:lvl7pPr>
      <a:lvl8pPr marL="1512600" algn="l" rtl="0" eaLnBrk="1" fontAlgn="base" hangingPunct="1">
        <a:spcBef>
          <a:spcPct val="0"/>
        </a:spcBef>
        <a:spcAft>
          <a:spcPct val="0"/>
        </a:spcAft>
        <a:defRPr sz="3970">
          <a:solidFill>
            <a:schemeClr val="tx1"/>
          </a:solidFill>
          <a:latin typeface="Arial" charset="0"/>
        </a:defRPr>
      </a:lvl8pPr>
      <a:lvl9pPr marL="2016801" algn="l" rtl="0" eaLnBrk="1" fontAlgn="base" hangingPunct="1">
        <a:spcBef>
          <a:spcPct val="0"/>
        </a:spcBef>
        <a:spcAft>
          <a:spcPct val="0"/>
        </a:spcAft>
        <a:defRPr sz="3970">
          <a:solidFill>
            <a:schemeClr val="tx1"/>
          </a:solidFill>
          <a:latin typeface="Arial" charset="0"/>
        </a:defRPr>
      </a:lvl9pPr>
    </p:titleStyle>
    <p:bodyStyle>
      <a:lvl1pPr marL="397008" indent="-397008" algn="l" rtl="0" eaLnBrk="1" fontAlgn="base" hangingPunct="1">
        <a:spcBef>
          <a:spcPts val="441"/>
        </a:spcBef>
        <a:spcAft>
          <a:spcPts val="882"/>
        </a:spcAft>
        <a:buClr>
          <a:srgbClr val="C80F0F"/>
        </a:buClr>
        <a:buFont typeface="Arial" pitchFamily="34" charset="0"/>
        <a:buChar char="•"/>
        <a:tabLst>
          <a:tab pos="2415959" algn="l"/>
        </a:tabLst>
        <a:defRPr sz="1985">
          <a:solidFill>
            <a:srgbClr val="6E6452"/>
          </a:solidFill>
          <a:latin typeface="+mn-lt"/>
          <a:ea typeface="+mn-ea"/>
          <a:cs typeface="+mn-cs"/>
        </a:defRPr>
      </a:lvl1pPr>
      <a:lvl2pPr marL="794016" indent="-397008" algn="l" rtl="0" eaLnBrk="1" fontAlgn="base" hangingPunct="1">
        <a:spcBef>
          <a:spcPts val="441"/>
        </a:spcBef>
        <a:spcAft>
          <a:spcPts val="882"/>
        </a:spcAft>
        <a:buClr>
          <a:srgbClr val="6E6452"/>
        </a:buClr>
        <a:buFont typeface="Arial" pitchFamily="34" charset="0"/>
        <a:buChar char="•"/>
        <a:tabLst>
          <a:tab pos="2415959" algn="l"/>
        </a:tabLst>
        <a:defRPr sz="1985">
          <a:solidFill>
            <a:srgbClr val="6E6452"/>
          </a:solidFill>
          <a:latin typeface="+mn-lt"/>
        </a:defRPr>
      </a:lvl2pPr>
      <a:lvl3pPr marL="1191024" indent="-397008" algn="l" rtl="0" eaLnBrk="1" fontAlgn="base" hangingPunct="1">
        <a:spcBef>
          <a:spcPts val="441"/>
        </a:spcBef>
        <a:spcAft>
          <a:spcPts val="882"/>
        </a:spcAft>
        <a:buClr>
          <a:srgbClr val="6E6452"/>
        </a:buClr>
        <a:buFont typeface="Arial" pitchFamily="34" charset="0"/>
        <a:buChar char="•"/>
        <a:tabLst>
          <a:tab pos="2415959" algn="l"/>
        </a:tabLst>
        <a:defRPr sz="1985">
          <a:solidFill>
            <a:srgbClr val="6E6452"/>
          </a:solidFill>
          <a:latin typeface="+mn-lt"/>
        </a:defRPr>
      </a:lvl3pPr>
      <a:lvl4pPr marL="158803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4pPr>
      <a:lvl5pPr marL="1588032" indent="0" algn="l" rtl="0" eaLnBrk="1" fontAlgn="base" hangingPunct="1">
        <a:spcBef>
          <a:spcPts val="441"/>
        </a:spcBef>
        <a:spcAft>
          <a:spcPts val="882"/>
        </a:spcAft>
        <a:buClr>
          <a:srgbClr val="6E6452"/>
        </a:buClr>
        <a:buFont typeface="Arial" pitchFamily="34" charset="0"/>
        <a:buNone/>
        <a:tabLst>
          <a:tab pos="2415959" algn="l"/>
        </a:tabLst>
        <a:defRPr sz="1985" baseline="0">
          <a:solidFill>
            <a:srgbClr val="6E6452"/>
          </a:solidFill>
          <a:latin typeface="+mn-lt"/>
        </a:defRPr>
      </a:lvl5pPr>
      <a:lvl6pPr marL="2382048"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6pPr>
      <a:lvl7pPr marL="2779056"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7pPr>
      <a:lvl8pPr marL="3176064"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8pPr>
      <a:lvl9pPr marL="357307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9pPr>
    </p:bodyStyle>
    <p:otherStyle>
      <a:defPPr>
        <a:defRPr lang="de-DE"/>
      </a:defPPr>
      <a:lvl1pPr marL="0" algn="l" defTabSz="1008400" rtl="0" eaLnBrk="1" latinLnBrk="0" hangingPunct="1">
        <a:defRPr sz="1985" kern="1200">
          <a:solidFill>
            <a:schemeClr val="tx1"/>
          </a:solidFill>
          <a:latin typeface="+mn-lt"/>
          <a:ea typeface="+mn-ea"/>
          <a:cs typeface="+mn-cs"/>
        </a:defRPr>
      </a:lvl1pPr>
      <a:lvl2pPr marL="504200" algn="l" defTabSz="1008400" rtl="0" eaLnBrk="1" latinLnBrk="0" hangingPunct="1">
        <a:defRPr sz="1985" kern="1200">
          <a:solidFill>
            <a:schemeClr val="tx1"/>
          </a:solidFill>
          <a:latin typeface="+mn-lt"/>
          <a:ea typeface="+mn-ea"/>
          <a:cs typeface="+mn-cs"/>
        </a:defRPr>
      </a:lvl2pPr>
      <a:lvl3pPr marL="1008400" algn="l" defTabSz="1008400" rtl="0" eaLnBrk="1" latinLnBrk="0" hangingPunct="1">
        <a:defRPr sz="1985" kern="1200">
          <a:solidFill>
            <a:schemeClr val="tx1"/>
          </a:solidFill>
          <a:latin typeface="+mn-lt"/>
          <a:ea typeface="+mn-ea"/>
          <a:cs typeface="+mn-cs"/>
        </a:defRPr>
      </a:lvl3pPr>
      <a:lvl4pPr marL="1512600" algn="l" defTabSz="1008400" rtl="0" eaLnBrk="1" latinLnBrk="0" hangingPunct="1">
        <a:defRPr sz="1985" kern="1200">
          <a:solidFill>
            <a:schemeClr val="tx1"/>
          </a:solidFill>
          <a:latin typeface="+mn-lt"/>
          <a:ea typeface="+mn-ea"/>
          <a:cs typeface="+mn-cs"/>
        </a:defRPr>
      </a:lvl4pPr>
      <a:lvl5pPr marL="2016801" algn="l" defTabSz="1008400" rtl="0" eaLnBrk="1" latinLnBrk="0" hangingPunct="1">
        <a:defRPr sz="1985" kern="1200">
          <a:solidFill>
            <a:schemeClr val="tx1"/>
          </a:solidFill>
          <a:latin typeface="+mn-lt"/>
          <a:ea typeface="+mn-ea"/>
          <a:cs typeface="+mn-cs"/>
        </a:defRPr>
      </a:lvl5pPr>
      <a:lvl6pPr marL="2521001" algn="l" defTabSz="1008400" rtl="0" eaLnBrk="1" latinLnBrk="0" hangingPunct="1">
        <a:defRPr sz="1985" kern="1200">
          <a:solidFill>
            <a:schemeClr val="tx1"/>
          </a:solidFill>
          <a:latin typeface="+mn-lt"/>
          <a:ea typeface="+mn-ea"/>
          <a:cs typeface="+mn-cs"/>
        </a:defRPr>
      </a:lvl6pPr>
      <a:lvl7pPr marL="3025201" algn="l" defTabSz="1008400" rtl="0" eaLnBrk="1" latinLnBrk="0" hangingPunct="1">
        <a:defRPr sz="1985" kern="1200">
          <a:solidFill>
            <a:schemeClr val="tx1"/>
          </a:solidFill>
          <a:latin typeface="+mn-lt"/>
          <a:ea typeface="+mn-ea"/>
          <a:cs typeface="+mn-cs"/>
        </a:defRPr>
      </a:lvl7pPr>
      <a:lvl8pPr marL="3529401" algn="l" defTabSz="1008400" rtl="0" eaLnBrk="1" latinLnBrk="0" hangingPunct="1">
        <a:defRPr sz="1985" kern="1200">
          <a:solidFill>
            <a:schemeClr val="tx1"/>
          </a:solidFill>
          <a:latin typeface="+mn-lt"/>
          <a:ea typeface="+mn-ea"/>
          <a:cs typeface="+mn-cs"/>
        </a:defRPr>
      </a:lvl8pPr>
      <a:lvl9pPr marL="4033601" algn="l" defTabSz="1008400" rtl="0"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00.xml.rels><?xml version="1.0" encoding="UTF-8" standalone="yes"?>
<Relationships xmlns="http://schemas.openxmlformats.org/package/2006/relationships"><Relationship Id="rId3" Type="http://schemas.openxmlformats.org/officeDocument/2006/relationships/image" Target="../media/image111.jpeg"/><Relationship Id="rId7" Type="http://schemas.openxmlformats.org/officeDocument/2006/relationships/image" Target="../media/image115.png"/><Relationship Id="rId2" Type="http://schemas.openxmlformats.org/officeDocument/2006/relationships/notesSlide" Target="../notesSlides/notesSlide100.xml"/><Relationship Id="rId1" Type="http://schemas.openxmlformats.org/officeDocument/2006/relationships/slideLayout" Target="../slideLayouts/slideLayout19.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112.jpeg"/></Relationships>
</file>

<file path=ppt/slides/_rels/slide10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1.xml"/><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02.xml"/><Relationship Id="rId1" Type="http://schemas.openxmlformats.org/officeDocument/2006/relationships/slideLayout" Target="../slideLayouts/slideLayout20.xml"/><Relationship Id="rId4" Type="http://schemas.openxmlformats.org/officeDocument/2006/relationships/image" Target="../media/image117.jpe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4.xml"/></Relationships>
</file>

<file path=ppt/slides/_rels/slide10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04.xml"/><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05.xml"/><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06.xml"/><Relationship Id="rId1" Type="http://schemas.openxmlformats.org/officeDocument/2006/relationships/slideLayout" Target="../slideLayouts/slideLayout14.xml"/><Relationship Id="rId4" Type="http://schemas.openxmlformats.org/officeDocument/2006/relationships/image" Target="../media/image121.png"/></Relationships>
</file>

<file path=ppt/slides/_rels/slide107.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07.xml"/><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08.xml"/><Relationship Id="rId1" Type="http://schemas.openxmlformats.org/officeDocument/2006/relationships/slideLayout" Target="../slideLayouts/slideLayout19.xml"/><Relationship Id="rId6" Type="http://schemas.openxmlformats.org/officeDocument/2006/relationships/image" Target="../media/image110.png"/><Relationship Id="rId5" Type="http://schemas.openxmlformats.org/officeDocument/2006/relationships/image" Target="../media/image115.png"/><Relationship Id="rId4" Type="http://schemas.openxmlformats.org/officeDocument/2006/relationships/image" Target="../media/image124.jpeg"/></Relationships>
</file>

<file path=ppt/slides/_rels/slide10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10.xml"/><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0.xml"/></Relationships>
</file>

<file path=ppt/slides/_rels/slide113.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13.xml"/><Relationship Id="rId1" Type="http://schemas.openxmlformats.org/officeDocument/2006/relationships/slideLayout" Target="../slideLayouts/slideLayout33.xml"/></Relationships>
</file>

<file path=ppt/slides/_rels/slide114.xml.rels><?xml version="1.0" encoding="UTF-8" standalone="yes"?>
<Relationships xmlns="http://schemas.openxmlformats.org/package/2006/relationships"><Relationship Id="rId3" Type="http://schemas.openxmlformats.org/officeDocument/2006/relationships/hyperlink" Target="Hydro%20training%20materials/Nepal%20MHPDesignAids.xls" TargetMode="External"/><Relationship Id="rId2" Type="http://schemas.openxmlformats.org/officeDocument/2006/relationships/notesSlide" Target="../notesSlides/notesSlide114.xml"/><Relationship Id="rId1" Type="http://schemas.openxmlformats.org/officeDocument/2006/relationships/slideLayout" Target="../slideLayouts/slideLayout14.xml"/><Relationship Id="rId4" Type="http://schemas.openxmlformats.org/officeDocument/2006/relationships/image" Target="../media/image127.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6.xml"/><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8.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31.xml"/><Relationship Id="rId1" Type="http://schemas.openxmlformats.org/officeDocument/2006/relationships/slideLayout" Target="../slideLayouts/slideLayout1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2.xml"/><Relationship Id="rId1" Type="http://schemas.openxmlformats.org/officeDocument/2006/relationships/slideLayout" Target="../slideLayouts/slideLayout16.xml"/><Relationship Id="rId5" Type="http://schemas.openxmlformats.org/officeDocument/2006/relationships/image" Target="../media/image52.jpeg"/><Relationship Id="rId4" Type="http://schemas.openxmlformats.org/officeDocument/2006/relationships/image" Target="../media/image51.jpeg"/></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3.xml"/><Relationship Id="rId1" Type="http://schemas.openxmlformats.org/officeDocument/2006/relationships/slideLayout" Target="../slideLayouts/slideLayout16.xml"/><Relationship Id="rId4" Type="http://schemas.openxmlformats.org/officeDocument/2006/relationships/image" Target="../media/image54.jpeg"/></Relationships>
</file>

<file path=ppt/slides/_rels/slide3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5.xml"/><Relationship Id="rId1" Type="http://schemas.openxmlformats.org/officeDocument/2006/relationships/slideLayout" Target="../slideLayouts/slideLayout16.xml"/><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16.xml"/><Relationship Id="rId4" Type="http://schemas.openxmlformats.org/officeDocument/2006/relationships/image" Target="../media/image59.jpeg"/></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5.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3.xml"/><Relationship Id="rId1" Type="http://schemas.openxmlformats.org/officeDocument/2006/relationships/slideLayout" Target="../slideLayouts/slideLayout16.xml"/><Relationship Id="rId4" Type="http://schemas.openxmlformats.org/officeDocument/2006/relationships/image" Target="../media/image66.png"/></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4.xml"/><Relationship Id="rId1" Type="http://schemas.openxmlformats.org/officeDocument/2006/relationships/slideLayout" Target="../slideLayouts/slideLayout16.xml"/><Relationship Id="rId4" Type="http://schemas.openxmlformats.org/officeDocument/2006/relationships/image" Target="../media/image68.png"/></Relationships>
</file>

<file path=ppt/slides/_rels/slide5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7.xml"/><Relationship Id="rId1" Type="http://schemas.openxmlformats.org/officeDocument/2006/relationships/slideLayout" Target="../slideLayouts/slideLayout20.xml"/><Relationship Id="rId4" Type="http://schemas.openxmlformats.org/officeDocument/2006/relationships/image" Target="../media/image71.png"/></Relationships>
</file>

<file path=ppt/slides/_rels/slide5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73.jpeg"/></Relationships>
</file>

<file path=ppt/slides/_rels/slide59.xml.rels><?xml version="1.0" encoding="UTF-8" standalone="yes"?>
<Relationships xmlns="http://schemas.openxmlformats.org/package/2006/relationships"><Relationship Id="rId3" Type="http://schemas.openxmlformats.org/officeDocument/2006/relationships/image" Target="../media/image610.png"/><Relationship Id="rId2" Type="http://schemas.openxmlformats.org/officeDocument/2006/relationships/notesSlide" Target="../notesSlides/notesSlide59.xml"/><Relationship Id="rId1" Type="http://schemas.openxmlformats.org/officeDocument/2006/relationships/slideLayout" Target="../slideLayouts/slideLayout16.xml"/><Relationship Id="rId5" Type="http://schemas.openxmlformats.org/officeDocument/2006/relationships/image" Target="../media/image75.jpeg"/><Relationship Id="rId4" Type="http://schemas.openxmlformats.org/officeDocument/2006/relationships/image" Target="../media/image7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1.xml"/><Relationship Id="rId1" Type="http://schemas.openxmlformats.org/officeDocument/2006/relationships/slideLayout" Target="../slideLayouts/slideLayout18.xml"/><Relationship Id="rId5" Type="http://schemas.openxmlformats.org/officeDocument/2006/relationships/image" Target="../media/image79.png"/><Relationship Id="rId4" Type="http://schemas.openxmlformats.org/officeDocument/2006/relationships/image" Target="../media/image78.jpeg"/></Relationships>
</file>

<file path=ppt/slides/_rels/slide62.xml.rels><?xml version="1.0" encoding="UTF-8" standalone="yes"?>
<Relationships xmlns="http://schemas.openxmlformats.org/package/2006/relationships"><Relationship Id="rId3" Type="http://schemas.openxmlformats.org/officeDocument/2006/relationships/hyperlink" Target="Salt%20dilution%20flow%20measurement.xlsx" TargetMode="External"/><Relationship Id="rId2" Type="http://schemas.openxmlformats.org/officeDocument/2006/relationships/notesSlide" Target="../notesSlides/notesSlide62.xml"/><Relationship Id="rId1" Type="http://schemas.openxmlformats.org/officeDocument/2006/relationships/slideLayout" Target="../slideLayouts/slideLayout18.xml"/><Relationship Id="rId4" Type="http://schemas.openxmlformats.org/officeDocument/2006/relationships/image" Target="../media/image80.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8.xml"/><Relationship Id="rId1" Type="http://schemas.openxmlformats.org/officeDocument/2006/relationships/vmlDrawing" Target="../drawings/vmlDrawing1.vml"/><Relationship Id="rId5" Type="http://schemas.openxmlformats.org/officeDocument/2006/relationships/image" Target="../media/image81.emf"/><Relationship Id="rId4" Type="http://schemas.openxmlformats.org/officeDocument/2006/relationships/oleObject" Target="../embeddings/Microsoft_Excel_97-2003_Worksheet1.xls"/></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0.xml"/><Relationship Id="rId1" Type="http://schemas.openxmlformats.org/officeDocument/2006/relationships/vmlDrawing" Target="../drawings/vmlDrawing2.vml"/><Relationship Id="rId5" Type="http://schemas.openxmlformats.org/officeDocument/2006/relationships/image" Target="../media/image82.emf"/><Relationship Id="rId4" Type="http://schemas.openxmlformats.org/officeDocument/2006/relationships/oleObject" Target="../embeddings/Microsoft_Excel_97-2003_Worksheet2.xls"/></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image" Target="../media/image83.emf"/><Relationship Id="rId4" Type="http://schemas.openxmlformats.org/officeDocument/2006/relationships/oleObject" Target="../embeddings/oleObject1.bin"/></Relationships>
</file>

<file path=ppt/slides/_rels/slide6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7.xml"/><Relationship Id="rId1" Type="http://schemas.openxmlformats.org/officeDocument/2006/relationships/slideLayout" Target="../slideLayouts/slideLayout20.xml"/><Relationship Id="rId4" Type="http://schemas.openxmlformats.org/officeDocument/2006/relationships/image" Target="../media/image85.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0.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76.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78.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81.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84.xml"/><Relationship Id="rId1" Type="http://schemas.openxmlformats.org/officeDocument/2006/relationships/slideLayout" Target="../slideLayouts/slideLayout20.xml"/><Relationship Id="rId6" Type="http://schemas.openxmlformats.org/officeDocument/2006/relationships/image" Target="../media/image97.png"/><Relationship Id="rId5" Type="http://schemas.openxmlformats.org/officeDocument/2006/relationships/image" Target="../media/image96.jpeg"/><Relationship Id="rId4" Type="http://schemas.openxmlformats.org/officeDocument/2006/relationships/image" Target="../media/image95.jpeg"/></Relationships>
</file>

<file path=ppt/slides/_rels/slide8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85.xml"/><Relationship Id="rId1" Type="http://schemas.openxmlformats.org/officeDocument/2006/relationships/slideLayout" Target="../slideLayouts/slideLayout14.xml"/><Relationship Id="rId4" Type="http://schemas.openxmlformats.org/officeDocument/2006/relationships/image" Target="../media/image99.jpe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87.xml"/><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13.jpeg"/></Relationships>
</file>

<file path=ppt/slides/_rels/slide9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1.xml"/><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92.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93.xml"/><Relationship Id="rId1" Type="http://schemas.openxmlformats.org/officeDocument/2006/relationships/slideLayout" Target="../slideLayouts/slideLayout20.xml"/><Relationship Id="rId4" Type="http://schemas.openxmlformats.org/officeDocument/2006/relationships/image" Target="../media/image106.jpe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7.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99.xml"/><Relationship Id="rId1" Type="http://schemas.openxmlformats.org/officeDocument/2006/relationships/slideLayout" Target="../slideLayouts/slideLayout19.xml"/><Relationship Id="rId5" Type="http://schemas.openxmlformats.org/officeDocument/2006/relationships/image" Target="../media/image110.png"/><Relationship Id="rId4" Type="http://schemas.openxmlformats.org/officeDocument/2006/relationships/image" Target="../media/image10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111-1114_IM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1"/>
            <a:ext cx="10083800" cy="5964702"/>
          </a:xfrm>
          <a:prstGeom prst="rect">
            <a:avLst/>
          </a:prstGeom>
          <a:noFill/>
          <a:ln w="9525">
            <a:noFill/>
            <a:miter lim="800000"/>
            <a:headEnd/>
            <a:tailEnd/>
          </a:ln>
        </p:spPr>
      </p:pic>
      <p:sp>
        <p:nvSpPr>
          <p:cNvPr id="5" name="Subtitle 4"/>
          <p:cNvSpPr>
            <a:spLocks noGrp="1"/>
          </p:cNvSpPr>
          <p:nvPr>
            <p:ph type="subTitle" idx="1"/>
          </p:nvPr>
        </p:nvSpPr>
        <p:spPr>
          <a:xfrm>
            <a:off x="476208" y="3438176"/>
            <a:ext cx="3714211" cy="893981"/>
          </a:xfrm>
        </p:spPr>
        <p:txBody>
          <a:bodyPr>
            <a:normAutofit/>
          </a:bodyPr>
          <a:lstStyle/>
          <a:p>
            <a:r>
              <a:rPr lang="en-US" dirty="0" err="1" smtClean="0"/>
              <a:t>Microhydro</a:t>
            </a:r>
            <a:r>
              <a:rPr lang="en-US" dirty="0" smtClean="0"/>
              <a:t> training</a:t>
            </a:r>
          </a:p>
        </p:txBody>
      </p:sp>
      <p:sp>
        <p:nvSpPr>
          <p:cNvPr id="4" name="Title 3"/>
          <p:cNvSpPr>
            <a:spLocks noGrp="1"/>
          </p:cNvSpPr>
          <p:nvPr>
            <p:ph type="ctrTitle"/>
          </p:nvPr>
        </p:nvSpPr>
        <p:spPr>
          <a:xfrm>
            <a:off x="476208" y="762083"/>
            <a:ext cx="3714211" cy="2673676"/>
          </a:xfrm>
        </p:spPr>
        <p:txBody>
          <a:bodyPr/>
          <a:lstStyle/>
          <a:p>
            <a:r>
              <a:rPr lang="en-US" dirty="0" smtClean="0"/>
              <a:t>Myanmar Off-Grid Renewable Energy Demonstration Project </a:t>
            </a:r>
            <a:br>
              <a:rPr lang="en-US" dirty="0" smtClean="0"/>
            </a:br>
            <a:r>
              <a:rPr lang="en-US" dirty="0" smtClean="0"/>
              <a:t>(ADB TA 8657 MYA)</a:t>
            </a:r>
            <a:endParaRPr lang="en-US" dirty="0"/>
          </a:p>
        </p:txBody>
      </p:sp>
      <p:sp>
        <p:nvSpPr>
          <p:cNvPr id="7" name="Text Placeholder 6"/>
          <p:cNvSpPr>
            <a:spLocks noGrp="1"/>
          </p:cNvSpPr>
          <p:nvPr>
            <p:ph type="body" sz="quarter" idx="19"/>
          </p:nvPr>
        </p:nvSpPr>
        <p:spPr>
          <a:xfrm>
            <a:off x="7543800" y="6271744"/>
            <a:ext cx="2744209" cy="1043455"/>
          </a:xfrm>
        </p:spPr>
        <p:txBody>
          <a:bodyPr>
            <a:noAutofit/>
          </a:bodyPr>
          <a:lstStyle/>
          <a:p>
            <a:r>
              <a:rPr lang="en-US" sz="1600" dirty="0" smtClean="0"/>
              <a:t>1 – 4 Nov, 2016</a:t>
            </a:r>
          </a:p>
          <a:p>
            <a:r>
              <a:rPr lang="en-US" sz="1600" dirty="0" smtClean="0"/>
              <a:t>Taunggyi, Shan State, Myanmar</a:t>
            </a:r>
            <a:endParaRPr lang="en-US" sz="1600" dirty="0"/>
          </a:p>
        </p:txBody>
      </p:sp>
      <p:pic>
        <p:nvPicPr>
          <p:cNvPr id="6" name="Picture 5" descr="_Pic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5035709" y="6371581"/>
            <a:ext cx="617220" cy="628015"/>
          </a:xfrm>
          <a:prstGeom prst="rect">
            <a:avLst/>
          </a:prstGeom>
          <a:noFill/>
          <a:ln w="9525">
            <a:noFill/>
            <a:miter lim="800000"/>
            <a:headEnd/>
            <a:tailEnd/>
          </a:ln>
        </p:spPr>
      </p:pic>
    </p:spTree>
    <p:extLst>
      <p:ext uri="{BB962C8B-B14F-4D97-AF65-F5344CB8AC3E}">
        <p14:creationId xmlns:p14="http://schemas.microsoft.com/office/powerpoint/2010/main" val="414755554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110-1036_IM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688638" cy="7789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Mae Kam Pong microhydro powerhouse &amp; tailra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8958" y="-1"/>
            <a:ext cx="3793680" cy="4121053"/>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9220" name="Picture 4" descr="Mae Kam Pong Microhydro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
            <a:ext cx="3781425" cy="2513947"/>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30293" y="5411448"/>
            <a:ext cx="8650958" cy="1858781"/>
          </a:xfrm>
          <a:solidFill>
            <a:schemeClr val="tx1">
              <a:alpha val="36000"/>
            </a:schemeClr>
          </a:solidFill>
        </p:spPr>
        <p:txBody>
          <a:bodyPr>
            <a:normAutofit/>
          </a:bodyPr>
          <a:lstStyle/>
          <a:p>
            <a:r>
              <a:rPr lang="en-US" sz="2400" dirty="0" smtClean="0">
                <a:solidFill>
                  <a:schemeClr val="bg1"/>
                </a:solidFill>
                <a:effectLst>
                  <a:outerShdw blurRad="38100" dist="38100" dir="2700000" algn="tl">
                    <a:srgbClr val="000000">
                      <a:alpha val="43137"/>
                    </a:srgbClr>
                  </a:outerShdw>
                </a:effectLst>
              </a:rPr>
              <a:t>Mae Kam Pong village, Chiang Mai, Thailand</a:t>
            </a:r>
          </a:p>
          <a:p>
            <a:r>
              <a:rPr lang="en-US" sz="2400" dirty="0" smtClean="0">
                <a:solidFill>
                  <a:schemeClr val="bg1"/>
                </a:solidFill>
                <a:effectLst>
                  <a:outerShdw blurRad="38100" dist="38100" dir="2700000" algn="tl">
                    <a:srgbClr val="000000">
                      <a:alpha val="43137"/>
                    </a:srgbClr>
                  </a:outerShdw>
                </a:effectLst>
              </a:rPr>
              <a:t>20 kW x 2</a:t>
            </a:r>
          </a:p>
          <a:p>
            <a:r>
              <a:rPr lang="en-US" sz="2400" dirty="0" smtClean="0">
                <a:solidFill>
                  <a:schemeClr val="bg1"/>
                </a:solidFill>
                <a:effectLst>
                  <a:outerShdw blurRad="38100" dist="38100" dir="2700000" algn="tl">
                    <a:srgbClr val="000000">
                      <a:alpha val="43137"/>
                    </a:srgbClr>
                  </a:outerShdw>
                </a:effectLst>
              </a:rPr>
              <a:t>Built 1983</a:t>
            </a:r>
            <a:endParaRPr lang="en-US" sz="24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91172621"/>
      </p:ext>
    </p:extLst>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Content Placeholder 3" descr="Trash Rack - (12).jpg"/>
          <p:cNvPicPr>
            <a:picLocks noGrp="1" noChangeAspect="1"/>
          </p:cNvPicPr>
          <p:nvPr>
            <p:ph sz="half" idx="1"/>
          </p:nvPr>
        </p:nvPicPr>
        <p:blipFill>
          <a:blip r:embed="rId3" cstate="email">
            <a:extLst>
              <a:ext uri="{28A0092B-C50C-407E-A947-70E740481C1C}">
                <a14:useLocalDpi xmlns:a14="http://schemas.microsoft.com/office/drawing/2010/main"/>
              </a:ext>
            </a:extLst>
          </a:blip>
          <a:srcRect/>
          <a:stretch>
            <a:fillRect/>
          </a:stretch>
        </p:blipFill>
        <p:spPr>
          <a:xfrm>
            <a:off x="2116594" y="1502066"/>
            <a:ext cx="4012512" cy="2778298"/>
          </a:xfrm>
        </p:spPr>
      </p:pic>
      <p:pic>
        <p:nvPicPr>
          <p:cNvPr id="38915" name="Content Placeholder 6" descr="Trash Rack - (5).jpg"/>
          <p:cNvPicPr>
            <a:picLocks noGrp="1" noChangeAspect="1"/>
          </p:cNvPicPr>
          <p:nvPr>
            <p:ph sz="half" idx="2"/>
          </p:nvPr>
        </p:nvPicPr>
        <p:blipFill>
          <a:blip r:embed="rId4" cstate="email">
            <a:extLst>
              <a:ext uri="{28A0092B-C50C-407E-A947-70E740481C1C}">
                <a14:useLocalDpi xmlns:a14="http://schemas.microsoft.com/office/drawing/2010/main"/>
              </a:ext>
            </a:extLst>
          </a:blip>
          <a:srcRect/>
          <a:stretch>
            <a:fillRect/>
          </a:stretch>
        </p:blipFill>
        <p:spPr>
          <a:xfrm>
            <a:off x="2116594" y="4353891"/>
            <a:ext cx="3529330" cy="2778296"/>
          </a:xfrm>
        </p:spPr>
      </p:pic>
      <p:pic>
        <p:nvPicPr>
          <p:cNvPr id="38916" name="Picture 7" descr="Trash Rack - (7).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249197" y="1496815"/>
            <a:ext cx="4012512" cy="277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8" descr="Trash Rack - (11).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29956" y="4353891"/>
            <a:ext cx="4537710" cy="277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11" descr="Bad.bmp"/>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436023" y="1503549"/>
            <a:ext cx="1568591" cy="102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09420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Microhydro basic components"/>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1106417"/>
            <a:ext cx="10083800" cy="6456433"/>
          </a:xfrm>
          <a:prstGeom prst="rect">
            <a:avLst/>
          </a:prstGeom>
          <a:noFill/>
          <a:ln w="3175">
            <a:solidFill>
              <a:srgbClr val="000000"/>
            </a:solidFill>
            <a:miter lim="800000"/>
            <a:headEnd/>
            <a:tailEnd/>
          </a:ln>
        </p:spPr>
      </p:pic>
      <p:sp>
        <p:nvSpPr>
          <p:cNvPr id="33795" name="Rectangle 3"/>
          <p:cNvSpPr>
            <a:spLocks noChangeArrowheads="1"/>
          </p:cNvSpPr>
          <p:nvPr/>
        </p:nvSpPr>
        <p:spPr bwMode="auto">
          <a:xfrm>
            <a:off x="554514" y="0"/>
            <a:ext cx="7814945" cy="1008380"/>
          </a:xfrm>
          <a:prstGeom prst="rect">
            <a:avLst/>
          </a:prstGeom>
          <a:noFill/>
          <a:ln w="9525">
            <a:noFill/>
            <a:miter lim="800000"/>
            <a:headEnd/>
            <a:tailEnd/>
          </a:ln>
        </p:spPr>
        <p:txBody>
          <a:bodyPr anchor="ctr"/>
          <a:lstStyle/>
          <a:p>
            <a:pPr algn="ctr"/>
            <a:endParaRPr lang="en-US" sz="4852">
              <a:solidFill>
                <a:srgbClr val="000000"/>
              </a:solidFill>
            </a:endParaRPr>
          </a:p>
        </p:txBody>
      </p:sp>
      <p:sp>
        <p:nvSpPr>
          <p:cNvPr id="33796" name="Text Box 4"/>
          <p:cNvSpPr txBox="1">
            <a:spLocks noChangeArrowheads="1"/>
          </p:cNvSpPr>
          <p:nvPr/>
        </p:nvSpPr>
        <p:spPr bwMode="auto">
          <a:xfrm>
            <a:off x="5915428" y="7259987"/>
            <a:ext cx="4417876" cy="295915"/>
          </a:xfrm>
          <a:prstGeom prst="rect">
            <a:avLst/>
          </a:prstGeom>
          <a:noFill/>
          <a:ln w="38100" algn="ctr">
            <a:noFill/>
            <a:miter lim="800000"/>
            <a:headEnd/>
            <a:tailEnd/>
          </a:ln>
        </p:spPr>
        <p:txBody>
          <a:bodyPr wrap="none">
            <a:spAutoFit/>
          </a:bodyPr>
          <a:lstStyle/>
          <a:p>
            <a:pPr algn="ctr" eaLnBrk="0" hangingPunct="0"/>
            <a:r>
              <a:rPr lang="en-US" sz="1323">
                <a:latin typeface="Calibri" pitchFamily="34" charset="0"/>
                <a:cs typeface="Angsana New" pitchFamily="18" charset="-34"/>
              </a:rPr>
              <a:t>Source: Inversin, A. R. (1986). </a:t>
            </a:r>
            <a:r>
              <a:rPr lang="en-US" sz="1323" i="1">
                <a:latin typeface="Calibri" pitchFamily="34" charset="0"/>
                <a:cs typeface="Angsana New" pitchFamily="18" charset="-34"/>
              </a:rPr>
              <a:t>Micro-Hydropower Sourcebook</a:t>
            </a:r>
            <a:r>
              <a:rPr lang="en-US" sz="1323">
                <a:latin typeface="Calibri" pitchFamily="34" charset="0"/>
                <a:cs typeface="Angsana New" pitchFamily="18" charset="-34"/>
              </a:rPr>
              <a:t>.</a:t>
            </a:r>
          </a:p>
        </p:txBody>
      </p:sp>
      <p:sp>
        <p:nvSpPr>
          <p:cNvPr id="33797" name="Oval 5"/>
          <p:cNvSpPr>
            <a:spLocks noChangeArrowheads="1"/>
          </p:cNvSpPr>
          <p:nvPr/>
        </p:nvSpPr>
        <p:spPr bwMode="auto">
          <a:xfrm flipV="1">
            <a:off x="806609" y="3697394"/>
            <a:ext cx="2773045" cy="1428538"/>
          </a:xfrm>
          <a:prstGeom prst="ellipse">
            <a:avLst/>
          </a:prstGeom>
          <a:noFill/>
          <a:ln w="57150">
            <a:solidFill>
              <a:schemeClr val="tx1"/>
            </a:solidFill>
            <a:round/>
            <a:headEnd/>
            <a:tailEnd/>
          </a:ln>
        </p:spPr>
        <p:txBody>
          <a:bodyPr wrap="none" anchor="ctr"/>
          <a:lstStyle/>
          <a:p>
            <a:endParaRPr lang="en-US" sz="2316">
              <a:latin typeface="Calibri" pitchFamily="34" charset="0"/>
            </a:endParaRPr>
          </a:p>
        </p:txBody>
      </p:sp>
    </p:spTree>
    <p:extLst>
      <p:ext uri="{BB962C8B-B14F-4D97-AF65-F5344CB8AC3E}">
        <p14:creationId xmlns:p14="http://schemas.microsoft.com/office/powerpoint/2010/main" val="3373896949"/>
      </p:ext>
    </p:extLst>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Penstock</a:t>
            </a:r>
            <a:endParaRPr lang="en-US" dirty="0"/>
          </a:p>
        </p:txBody>
      </p:sp>
      <p:pic>
        <p:nvPicPr>
          <p:cNvPr id="4" name="Picture 3" descr="pensto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26768" y="2432061"/>
            <a:ext cx="3193851" cy="4258982"/>
          </a:xfrm>
          <a:prstGeom prst="rect">
            <a:avLst/>
          </a:prstGeom>
          <a:ln>
            <a:noFill/>
          </a:ln>
          <a:effectLst>
            <a:softEdge rad="112500"/>
          </a:effectLst>
        </p:spPr>
      </p:pic>
      <p:pic>
        <p:nvPicPr>
          <p:cNvPr id="5" name="Picture 4" descr="penstock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8509" y="2432682"/>
            <a:ext cx="3198481" cy="4263612"/>
          </a:xfrm>
          <a:prstGeom prst="rect">
            <a:avLst/>
          </a:prstGeom>
          <a:ln>
            <a:noFill/>
          </a:ln>
          <a:effectLst>
            <a:softEdge rad="112500"/>
          </a:effectLst>
        </p:spPr>
      </p:pic>
    </p:spTree>
    <p:extLst>
      <p:ext uri="{BB962C8B-B14F-4D97-AF65-F5344CB8AC3E}">
        <p14:creationId xmlns:p14="http://schemas.microsoft.com/office/powerpoint/2010/main" val="3935153277"/>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927317" y="839764"/>
            <a:ext cx="7946331" cy="756285"/>
          </a:xfrm>
        </p:spPr>
        <p:txBody>
          <a:bodyPr rtlCol="0">
            <a:normAutofit/>
          </a:bodyPr>
          <a:lstStyle/>
          <a:p>
            <a:pPr>
              <a:defRPr/>
            </a:pPr>
            <a:r>
              <a:rPr lang="en-US" dirty="0" smtClean="0"/>
              <a:t>Penstock</a:t>
            </a:r>
          </a:p>
        </p:txBody>
      </p:sp>
      <p:sp>
        <p:nvSpPr>
          <p:cNvPr id="34819" name="Rectangle 3"/>
          <p:cNvSpPr>
            <a:spLocks noGrp="1" noChangeArrowheads="1"/>
          </p:cNvSpPr>
          <p:nvPr>
            <p:ph type="body" idx="4294967295"/>
          </p:nvPr>
        </p:nvSpPr>
        <p:spPr>
          <a:xfrm>
            <a:off x="1026308" y="1734904"/>
            <a:ext cx="6417053" cy="1390024"/>
          </a:xfrm>
        </p:spPr>
        <p:txBody>
          <a:bodyPr>
            <a:normAutofit fontScale="92500"/>
          </a:bodyPr>
          <a:lstStyle/>
          <a:p>
            <a:pPr marL="342900" indent="-342900">
              <a:buFont typeface="Arial" panose="020B0604020202020204" pitchFamily="34" charset="0"/>
              <a:buChar char="•"/>
            </a:pPr>
            <a:r>
              <a:rPr lang="en-US" sz="2206" b="0" dirty="0">
                <a:solidFill>
                  <a:schemeClr val="tx1"/>
                </a:solidFill>
              </a:rPr>
              <a:t>A vent prevents vacuum collapse of the penstock.</a:t>
            </a:r>
          </a:p>
          <a:p>
            <a:pPr marL="342900" indent="-342900">
              <a:buFont typeface="Arial" panose="020B0604020202020204" pitchFamily="34" charset="0"/>
              <a:buChar char="•"/>
            </a:pPr>
            <a:r>
              <a:rPr lang="en-US" sz="2206" b="0" dirty="0">
                <a:solidFill>
                  <a:schemeClr val="tx1"/>
                </a:solidFill>
              </a:rPr>
              <a:t>Valves that close slowly prevent water hammer.</a:t>
            </a:r>
          </a:p>
          <a:p>
            <a:pPr marL="342900" indent="-342900">
              <a:buFont typeface="Arial" panose="020B0604020202020204" pitchFamily="34" charset="0"/>
              <a:buChar char="•"/>
            </a:pPr>
            <a:r>
              <a:rPr lang="en-US" sz="2206" b="0" dirty="0">
                <a:solidFill>
                  <a:schemeClr val="tx1"/>
                </a:solidFill>
              </a:rPr>
              <a:t>Anchor block – prevents penstock from moving</a:t>
            </a:r>
          </a:p>
        </p:txBody>
      </p:sp>
      <p:grpSp>
        <p:nvGrpSpPr>
          <p:cNvPr id="34820" name="Group 33"/>
          <p:cNvGrpSpPr>
            <a:grpSpLocks/>
          </p:cNvGrpSpPr>
          <p:nvPr/>
        </p:nvGrpSpPr>
        <p:grpSpPr bwMode="auto">
          <a:xfrm>
            <a:off x="971172" y="3343760"/>
            <a:ext cx="8658763" cy="3783176"/>
            <a:chOff x="382" y="1910"/>
            <a:chExt cx="4946" cy="2161"/>
          </a:xfrm>
        </p:grpSpPr>
        <p:sp>
          <p:nvSpPr>
            <p:cNvPr id="34821" name="AutoShape 15"/>
            <p:cNvSpPr>
              <a:spLocks noChangeArrowheads="1"/>
            </p:cNvSpPr>
            <p:nvPr/>
          </p:nvSpPr>
          <p:spPr bwMode="auto">
            <a:xfrm rot="4800000">
              <a:off x="453" y="3601"/>
              <a:ext cx="336" cy="477"/>
            </a:xfrm>
            <a:prstGeom prst="can">
              <a:avLst>
                <a:gd name="adj" fmla="val 24633"/>
              </a:avLst>
            </a:prstGeom>
            <a:solidFill>
              <a:schemeClr val="folHlink"/>
            </a:solidFill>
            <a:ln w="9525">
              <a:solidFill>
                <a:schemeClr val="tx1"/>
              </a:solidFill>
              <a:round/>
              <a:headEnd/>
              <a:tailEnd/>
            </a:ln>
          </p:spPr>
          <p:txBody>
            <a:bodyPr wrap="none" anchor="ctr"/>
            <a:lstStyle/>
            <a:p>
              <a:endParaRPr lang="en-US" sz="2316">
                <a:latin typeface="Calibri" pitchFamily="34" charset="0"/>
              </a:endParaRPr>
            </a:p>
          </p:txBody>
        </p:sp>
        <p:sp>
          <p:nvSpPr>
            <p:cNvPr id="219142" name="Oval 6"/>
            <p:cNvSpPr>
              <a:spLocks noChangeArrowheads="1"/>
            </p:cNvSpPr>
            <p:nvPr/>
          </p:nvSpPr>
          <p:spPr bwMode="auto">
            <a:xfrm>
              <a:off x="711" y="3495"/>
              <a:ext cx="576" cy="576"/>
            </a:xfrm>
            <a:prstGeom prst="ellipse">
              <a:avLst/>
            </a:prstGeom>
            <a:gradFill rotWithShape="0">
              <a:gsLst>
                <a:gs pos="0">
                  <a:schemeClr val="folHlink"/>
                </a:gs>
                <a:gs pos="100000">
                  <a:schemeClr val="folHlink">
                    <a:gamma/>
                    <a:shade val="46275"/>
                    <a:invGamma/>
                  </a:schemeClr>
                </a:gs>
              </a:gsLst>
              <a:path path="rect">
                <a:fillToRect r="100000" b="100000"/>
              </a:path>
            </a:gradFill>
            <a:ln w="9525">
              <a:solidFill>
                <a:schemeClr val="tx1"/>
              </a:solidFill>
              <a:round/>
              <a:headEnd/>
              <a:tailEnd/>
            </a:ln>
            <a:effectLst/>
          </p:spPr>
          <p:txBody>
            <a:bodyPr wrap="none" anchor="ctr"/>
            <a:lstStyle/>
            <a:p>
              <a:pPr>
                <a:defRPr/>
              </a:pPr>
              <a:endParaRPr lang="en-US" sz="2316"/>
            </a:p>
          </p:txBody>
        </p:sp>
        <p:sp>
          <p:nvSpPr>
            <p:cNvPr id="34823" name="AutoShape 5"/>
            <p:cNvSpPr>
              <a:spLocks noChangeArrowheads="1"/>
            </p:cNvSpPr>
            <p:nvPr/>
          </p:nvSpPr>
          <p:spPr bwMode="auto">
            <a:xfrm rot="4800000">
              <a:off x="1502" y="3142"/>
              <a:ext cx="336" cy="1008"/>
            </a:xfrm>
            <a:prstGeom prst="can">
              <a:avLst>
                <a:gd name="adj" fmla="val 28083"/>
              </a:avLst>
            </a:prstGeom>
            <a:solidFill>
              <a:schemeClr val="folHlink"/>
            </a:solidFill>
            <a:ln w="9525">
              <a:solidFill>
                <a:schemeClr val="tx1"/>
              </a:solidFill>
              <a:round/>
              <a:headEnd/>
              <a:tailEnd/>
            </a:ln>
          </p:spPr>
          <p:txBody>
            <a:bodyPr wrap="none" anchor="ctr"/>
            <a:lstStyle/>
            <a:p>
              <a:endParaRPr lang="en-US" sz="2316">
                <a:latin typeface="Calibri" pitchFamily="34" charset="0"/>
              </a:endParaRPr>
            </a:p>
          </p:txBody>
        </p:sp>
        <p:sp>
          <p:nvSpPr>
            <p:cNvPr id="34824" name="Freeform 29"/>
            <p:cNvSpPr>
              <a:spLocks/>
            </p:cNvSpPr>
            <p:nvPr/>
          </p:nvSpPr>
          <p:spPr bwMode="auto">
            <a:xfrm>
              <a:off x="1968" y="3120"/>
              <a:ext cx="624" cy="864"/>
            </a:xfrm>
            <a:custGeom>
              <a:avLst/>
              <a:gdLst>
                <a:gd name="T0" fmla="*/ 144 w 624"/>
                <a:gd name="T1" fmla="*/ 0 h 864"/>
                <a:gd name="T2" fmla="*/ 0 w 624"/>
                <a:gd name="T3" fmla="*/ 864 h 864"/>
                <a:gd name="T4" fmla="*/ 384 w 624"/>
                <a:gd name="T5" fmla="*/ 864 h 864"/>
                <a:gd name="T6" fmla="*/ 384 w 624"/>
                <a:gd name="T7" fmla="*/ 720 h 864"/>
                <a:gd name="T8" fmla="*/ 624 w 624"/>
                <a:gd name="T9" fmla="*/ 768 h 864"/>
                <a:gd name="T10" fmla="*/ 432 w 624"/>
                <a:gd name="T11" fmla="*/ 0 h 864"/>
                <a:gd name="T12" fmla="*/ 144 w 624"/>
                <a:gd name="T13" fmla="*/ 0 h 864"/>
                <a:gd name="T14" fmla="*/ 0 60000 65536"/>
                <a:gd name="T15" fmla="*/ 0 60000 65536"/>
                <a:gd name="T16" fmla="*/ 0 60000 65536"/>
                <a:gd name="T17" fmla="*/ 0 60000 65536"/>
                <a:gd name="T18" fmla="*/ 0 60000 65536"/>
                <a:gd name="T19" fmla="*/ 0 60000 65536"/>
                <a:gd name="T20" fmla="*/ 0 60000 65536"/>
                <a:gd name="T21" fmla="*/ 0 w 624"/>
                <a:gd name="T22" fmla="*/ 0 h 864"/>
                <a:gd name="T23" fmla="*/ 624 w 624"/>
                <a:gd name="T24" fmla="*/ 864 h 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864">
                  <a:moveTo>
                    <a:pt x="144" y="0"/>
                  </a:moveTo>
                  <a:lnTo>
                    <a:pt x="0" y="864"/>
                  </a:lnTo>
                  <a:lnTo>
                    <a:pt x="384" y="864"/>
                  </a:lnTo>
                  <a:lnTo>
                    <a:pt x="384" y="720"/>
                  </a:lnTo>
                  <a:lnTo>
                    <a:pt x="624" y="768"/>
                  </a:lnTo>
                  <a:lnTo>
                    <a:pt x="432" y="0"/>
                  </a:lnTo>
                  <a:lnTo>
                    <a:pt x="144" y="0"/>
                  </a:lnTo>
                  <a:close/>
                </a:path>
              </a:pathLst>
            </a:custGeom>
            <a:solidFill>
              <a:schemeClr val="bg2"/>
            </a:solidFill>
            <a:ln w="9525">
              <a:miter lim="800000"/>
              <a:headEnd/>
              <a:tailEnd/>
            </a:ln>
            <a:scene3d>
              <a:camera prst="legacyObliqueTopRight"/>
              <a:lightRig rig="legacyFlat3" dir="b"/>
            </a:scene3d>
            <a:sp3d extrusionH="887400" prstMaterial="legacyMatte">
              <a:bevelT w="13500" h="13500" prst="angle"/>
              <a:bevelB w="13500" h="13500" prst="angle"/>
              <a:extrusionClr>
                <a:schemeClr val="bg2"/>
              </a:extrusionClr>
            </a:sp3d>
          </p:spPr>
          <p:txBody>
            <a:bodyPr>
              <a:flatTx/>
            </a:bodyPr>
            <a:lstStyle/>
            <a:p>
              <a:endParaRPr lang="en-US" sz="2316">
                <a:latin typeface="Calibri" pitchFamily="34" charset="0"/>
              </a:endParaRPr>
            </a:p>
          </p:txBody>
        </p:sp>
        <p:sp>
          <p:nvSpPr>
            <p:cNvPr id="34825" name="AutoShape 30"/>
            <p:cNvSpPr>
              <a:spLocks noChangeArrowheads="1"/>
            </p:cNvSpPr>
            <p:nvPr/>
          </p:nvSpPr>
          <p:spPr bwMode="auto">
            <a:xfrm rot="4800000">
              <a:off x="3144" y="2576"/>
              <a:ext cx="336" cy="1536"/>
            </a:xfrm>
            <a:prstGeom prst="can">
              <a:avLst>
                <a:gd name="adj" fmla="val 31365"/>
              </a:avLst>
            </a:prstGeom>
            <a:solidFill>
              <a:schemeClr val="folHlink"/>
            </a:solidFill>
            <a:ln w="9525">
              <a:solidFill>
                <a:schemeClr val="tx1"/>
              </a:solidFill>
              <a:round/>
              <a:headEnd/>
              <a:tailEnd/>
            </a:ln>
          </p:spPr>
          <p:txBody>
            <a:bodyPr wrap="none" anchor="ctr"/>
            <a:lstStyle/>
            <a:p>
              <a:endParaRPr lang="en-US" sz="2316">
                <a:latin typeface="Calibri" pitchFamily="34" charset="0"/>
              </a:endParaRPr>
            </a:p>
          </p:txBody>
        </p:sp>
        <p:sp>
          <p:nvSpPr>
            <p:cNvPr id="219144" name="Oval 8"/>
            <p:cNvSpPr>
              <a:spLocks noChangeArrowheads="1"/>
            </p:cNvSpPr>
            <p:nvPr/>
          </p:nvSpPr>
          <p:spPr bwMode="auto">
            <a:xfrm>
              <a:off x="3931" y="2918"/>
              <a:ext cx="576" cy="576"/>
            </a:xfrm>
            <a:prstGeom prst="ellipse">
              <a:avLst/>
            </a:prstGeom>
            <a:gradFill rotWithShape="0">
              <a:gsLst>
                <a:gs pos="0">
                  <a:schemeClr val="folHlink"/>
                </a:gs>
                <a:gs pos="100000">
                  <a:schemeClr val="folHlink">
                    <a:gamma/>
                    <a:shade val="46275"/>
                    <a:invGamma/>
                  </a:schemeClr>
                </a:gs>
              </a:gsLst>
              <a:path path="rect">
                <a:fillToRect r="100000" b="100000"/>
              </a:path>
            </a:gradFill>
            <a:ln w="9525">
              <a:solidFill>
                <a:schemeClr val="tx1"/>
              </a:solidFill>
              <a:round/>
              <a:headEnd/>
              <a:tailEnd/>
            </a:ln>
            <a:effectLst/>
          </p:spPr>
          <p:txBody>
            <a:bodyPr wrap="none" anchor="ctr"/>
            <a:lstStyle/>
            <a:p>
              <a:pPr>
                <a:defRPr/>
              </a:pPr>
              <a:endParaRPr lang="en-US" sz="2316"/>
            </a:p>
          </p:txBody>
        </p:sp>
        <p:sp>
          <p:nvSpPr>
            <p:cNvPr id="34827" name="AutoShape 7"/>
            <p:cNvSpPr>
              <a:spLocks noChangeArrowheads="1"/>
            </p:cNvSpPr>
            <p:nvPr/>
          </p:nvSpPr>
          <p:spPr bwMode="auto">
            <a:xfrm rot="4800000">
              <a:off x="4513" y="2783"/>
              <a:ext cx="336" cy="626"/>
            </a:xfrm>
            <a:prstGeom prst="can">
              <a:avLst>
                <a:gd name="adj" fmla="val 32328"/>
              </a:avLst>
            </a:prstGeom>
            <a:solidFill>
              <a:schemeClr val="folHlink"/>
            </a:solidFill>
            <a:ln w="9525">
              <a:solidFill>
                <a:schemeClr val="tx1"/>
              </a:solidFill>
              <a:round/>
              <a:headEnd/>
              <a:tailEnd/>
            </a:ln>
          </p:spPr>
          <p:txBody>
            <a:bodyPr wrap="none" anchor="ctr"/>
            <a:lstStyle/>
            <a:p>
              <a:endParaRPr lang="en-US" sz="2316">
                <a:latin typeface="Calibri" pitchFamily="34" charset="0"/>
              </a:endParaRPr>
            </a:p>
          </p:txBody>
        </p:sp>
        <p:sp>
          <p:nvSpPr>
            <p:cNvPr id="34828" name="AutoShape 27"/>
            <p:cNvSpPr>
              <a:spLocks noChangeArrowheads="1"/>
            </p:cNvSpPr>
            <p:nvPr/>
          </p:nvSpPr>
          <p:spPr bwMode="auto">
            <a:xfrm>
              <a:off x="4747" y="1958"/>
              <a:ext cx="576" cy="1680"/>
            </a:xfrm>
            <a:prstGeom prst="cube">
              <a:avLst>
                <a:gd name="adj" fmla="val 51042"/>
              </a:avLst>
            </a:prstGeom>
            <a:solidFill>
              <a:schemeClr val="folHlink"/>
            </a:solidFill>
            <a:ln w="9525">
              <a:solidFill>
                <a:schemeClr val="tx1"/>
              </a:solidFill>
              <a:miter lim="800000"/>
              <a:headEnd/>
              <a:tailEnd/>
            </a:ln>
          </p:spPr>
          <p:txBody>
            <a:bodyPr wrap="none" anchor="ctr"/>
            <a:lstStyle/>
            <a:p>
              <a:endParaRPr lang="en-US" sz="2316">
                <a:latin typeface="Calibri" pitchFamily="34" charset="0"/>
              </a:endParaRPr>
            </a:p>
          </p:txBody>
        </p:sp>
        <p:sp>
          <p:nvSpPr>
            <p:cNvPr id="34829" name="AutoShape 4"/>
            <p:cNvSpPr>
              <a:spLocks noChangeArrowheads="1"/>
            </p:cNvSpPr>
            <p:nvPr/>
          </p:nvSpPr>
          <p:spPr bwMode="auto">
            <a:xfrm>
              <a:off x="3648" y="2064"/>
              <a:ext cx="144" cy="1105"/>
            </a:xfrm>
            <a:prstGeom prst="can">
              <a:avLst>
                <a:gd name="adj" fmla="val 33750"/>
              </a:avLst>
            </a:prstGeom>
            <a:solidFill>
              <a:schemeClr val="folHlink"/>
            </a:solidFill>
            <a:ln w="9525">
              <a:solidFill>
                <a:schemeClr val="tx1"/>
              </a:solidFill>
              <a:round/>
              <a:headEnd/>
              <a:tailEnd/>
            </a:ln>
          </p:spPr>
          <p:txBody>
            <a:bodyPr wrap="none" anchor="ctr"/>
            <a:lstStyle/>
            <a:p>
              <a:endParaRPr lang="en-US" sz="2316">
                <a:latin typeface="Calibri" pitchFamily="34" charset="0"/>
              </a:endParaRPr>
            </a:p>
          </p:txBody>
        </p:sp>
        <p:sp>
          <p:nvSpPr>
            <p:cNvPr id="34830" name="AutoShape 10"/>
            <p:cNvSpPr>
              <a:spLocks noChangeArrowheads="1"/>
            </p:cNvSpPr>
            <p:nvPr/>
          </p:nvSpPr>
          <p:spPr bwMode="auto">
            <a:xfrm>
              <a:off x="1671" y="3399"/>
              <a:ext cx="48" cy="96"/>
            </a:xfrm>
            <a:prstGeom prst="can">
              <a:avLst>
                <a:gd name="adj" fmla="val 50000"/>
              </a:avLst>
            </a:prstGeom>
            <a:solidFill>
              <a:schemeClr val="folHlink"/>
            </a:solidFill>
            <a:ln w="9525">
              <a:solidFill>
                <a:schemeClr val="tx1"/>
              </a:solidFill>
              <a:round/>
              <a:headEnd/>
              <a:tailEnd/>
            </a:ln>
          </p:spPr>
          <p:txBody>
            <a:bodyPr wrap="none" anchor="ctr"/>
            <a:lstStyle/>
            <a:p>
              <a:endParaRPr lang="en-US" sz="2316">
                <a:latin typeface="Calibri" pitchFamily="34" charset="0"/>
              </a:endParaRPr>
            </a:p>
          </p:txBody>
        </p:sp>
        <p:sp>
          <p:nvSpPr>
            <p:cNvPr id="34831" name="AutoShape 9"/>
            <p:cNvSpPr>
              <a:spLocks noChangeArrowheads="1"/>
            </p:cNvSpPr>
            <p:nvPr/>
          </p:nvSpPr>
          <p:spPr bwMode="auto">
            <a:xfrm rot="-5400000">
              <a:off x="1549" y="3193"/>
              <a:ext cx="288" cy="192"/>
            </a:xfrm>
            <a:prstGeom prst="can">
              <a:avLst>
                <a:gd name="adj" fmla="val 50000"/>
              </a:avLst>
            </a:prstGeom>
            <a:solidFill>
              <a:schemeClr val="folHlink"/>
            </a:solidFill>
            <a:ln w="9525">
              <a:solidFill>
                <a:schemeClr val="tx1"/>
              </a:solidFill>
              <a:round/>
              <a:headEnd/>
              <a:tailEnd/>
            </a:ln>
          </p:spPr>
          <p:txBody>
            <a:bodyPr wrap="none" anchor="ctr"/>
            <a:lstStyle/>
            <a:p>
              <a:endParaRPr lang="en-US" sz="2316">
                <a:latin typeface="Calibri" pitchFamily="34" charset="0"/>
              </a:endParaRPr>
            </a:p>
          </p:txBody>
        </p:sp>
        <p:sp>
          <p:nvSpPr>
            <p:cNvPr id="34832" name="AutoShape 13"/>
            <p:cNvSpPr>
              <a:spLocks noChangeArrowheads="1"/>
            </p:cNvSpPr>
            <p:nvPr/>
          </p:nvSpPr>
          <p:spPr bwMode="auto">
            <a:xfrm>
              <a:off x="951" y="3351"/>
              <a:ext cx="48" cy="192"/>
            </a:xfrm>
            <a:prstGeom prst="can">
              <a:avLst>
                <a:gd name="adj" fmla="val 100000"/>
              </a:avLst>
            </a:prstGeom>
            <a:solidFill>
              <a:schemeClr val="folHlink"/>
            </a:solidFill>
            <a:ln w="9525">
              <a:solidFill>
                <a:schemeClr val="tx1"/>
              </a:solidFill>
              <a:round/>
              <a:headEnd/>
              <a:tailEnd/>
            </a:ln>
          </p:spPr>
          <p:txBody>
            <a:bodyPr wrap="none" anchor="ctr"/>
            <a:lstStyle/>
            <a:p>
              <a:endParaRPr lang="en-US" sz="2316">
                <a:latin typeface="Calibri" pitchFamily="34" charset="0"/>
              </a:endParaRPr>
            </a:p>
          </p:txBody>
        </p:sp>
        <p:sp>
          <p:nvSpPr>
            <p:cNvPr id="34833" name="AutoShape 14"/>
            <p:cNvSpPr>
              <a:spLocks noChangeArrowheads="1"/>
            </p:cNvSpPr>
            <p:nvPr/>
          </p:nvSpPr>
          <p:spPr bwMode="auto">
            <a:xfrm>
              <a:off x="4171" y="2774"/>
              <a:ext cx="48" cy="192"/>
            </a:xfrm>
            <a:prstGeom prst="can">
              <a:avLst>
                <a:gd name="adj" fmla="val 100000"/>
              </a:avLst>
            </a:prstGeom>
            <a:solidFill>
              <a:schemeClr val="folHlink"/>
            </a:solidFill>
            <a:ln w="9525">
              <a:solidFill>
                <a:schemeClr val="tx1"/>
              </a:solidFill>
              <a:round/>
              <a:headEnd/>
              <a:tailEnd/>
            </a:ln>
          </p:spPr>
          <p:txBody>
            <a:bodyPr wrap="none" anchor="ctr"/>
            <a:lstStyle/>
            <a:p>
              <a:endParaRPr lang="en-US" sz="2316">
                <a:latin typeface="Calibri" pitchFamily="34" charset="0"/>
              </a:endParaRPr>
            </a:p>
          </p:txBody>
        </p:sp>
        <p:sp>
          <p:nvSpPr>
            <p:cNvPr id="34834" name="AutoShape 11"/>
            <p:cNvSpPr>
              <a:spLocks noChangeArrowheads="1"/>
            </p:cNvSpPr>
            <p:nvPr/>
          </p:nvSpPr>
          <p:spPr bwMode="auto">
            <a:xfrm>
              <a:off x="759" y="3303"/>
              <a:ext cx="432" cy="144"/>
            </a:xfrm>
            <a:custGeom>
              <a:avLst/>
              <a:gdLst>
                <a:gd name="T0" fmla="*/ 4 w 21600"/>
                <a:gd name="T1" fmla="*/ 0 h 21600"/>
                <a:gd name="T2" fmla="*/ 1 w 21600"/>
                <a:gd name="T3" fmla="*/ 0 h 21600"/>
                <a:gd name="T4" fmla="*/ 0 w 21600"/>
                <a:gd name="T5" fmla="*/ 0 h 21600"/>
                <a:gd name="T6" fmla="*/ 1 w 21600"/>
                <a:gd name="T7" fmla="*/ 1 h 21600"/>
                <a:gd name="T8" fmla="*/ 4 w 21600"/>
                <a:gd name="T9" fmla="*/ 1 h 21600"/>
                <a:gd name="T10" fmla="*/ 7 w 21600"/>
                <a:gd name="T11" fmla="*/ 1 h 21600"/>
                <a:gd name="T12" fmla="*/ 9 w 21600"/>
                <a:gd name="T13" fmla="*/ 0 h 21600"/>
                <a:gd name="T14" fmla="*/ 7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w="9525">
              <a:solidFill>
                <a:schemeClr val="tx1"/>
              </a:solidFill>
              <a:round/>
              <a:headEnd/>
              <a:tailEnd/>
            </a:ln>
          </p:spPr>
          <p:txBody>
            <a:bodyPr wrap="none" anchor="ctr"/>
            <a:lstStyle/>
            <a:p>
              <a:endParaRPr lang="en-US" sz="2316">
                <a:latin typeface="Calibri" pitchFamily="34" charset="0"/>
              </a:endParaRPr>
            </a:p>
          </p:txBody>
        </p:sp>
        <p:sp>
          <p:nvSpPr>
            <p:cNvPr id="34835" name="AutoShape 12"/>
            <p:cNvSpPr>
              <a:spLocks noChangeArrowheads="1"/>
            </p:cNvSpPr>
            <p:nvPr/>
          </p:nvSpPr>
          <p:spPr bwMode="auto">
            <a:xfrm>
              <a:off x="3979" y="2726"/>
              <a:ext cx="432" cy="144"/>
            </a:xfrm>
            <a:custGeom>
              <a:avLst/>
              <a:gdLst>
                <a:gd name="T0" fmla="*/ 4 w 21600"/>
                <a:gd name="T1" fmla="*/ 0 h 21600"/>
                <a:gd name="T2" fmla="*/ 1 w 21600"/>
                <a:gd name="T3" fmla="*/ 0 h 21600"/>
                <a:gd name="T4" fmla="*/ 0 w 21600"/>
                <a:gd name="T5" fmla="*/ 0 h 21600"/>
                <a:gd name="T6" fmla="*/ 1 w 21600"/>
                <a:gd name="T7" fmla="*/ 1 h 21600"/>
                <a:gd name="T8" fmla="*/ 4 w 21600"/>
                <a:gd name="T9" fmla="*/ 1 h 21600"/>
                <a:gd name="T10" fmla="*/ 7 w 21600"/>
                <a:gd name="T11" fmla="*/ 1 h 21600"/>
                <a:gd name="T12" fmla="*/ 9 w 21600"/>
                <a:gd name="T13" fmla="*/ 0 h 21600"/>
                <a:gd name="T14" fmla="*/ 7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w="9525">
              <a:solidFill>
                <a:schemeClr val="tx1"/>
              </a:solidFill>
              <a:round/>
              <a:headEnd/>
              <a:tailEnd/>
            </a:ln>
          </p:spPr>
          <p:txBody>
            <a:bodyPr wrap="none" anchor="ctr"/>
            <a:lstStyle/>
            <a:p>
              <a:endParaRPr lang="en-US" sz="2316">
                <a:latin typeface="Calibri" pitchFamily="34" charset="0"/>
              </a:endParaRPr>
            </a:p>
          </p:txBody>
        </p:sp>
        <p:sp>
          <p:nvSpPr>
            <p:cNvPr id="34836" name="Line 16"/>
            <p:cNvSpPr>
              <a:spLocks noChangeShapeType="1"/>
            </p:cNvSpPr>
            <p:nvPr/>
          </p:nvSpPr>
          <p:spPr bwMode="auto">
            <a:xfrm flipH="1" flipV="1">
              <a:off x="3792" y="3504"/>
              <a:ext cx="624" cy="288"/>
            </a:xfrm>
            <a:prstGeom prst="line">
              <a:avLst/>
            </a:prstGeom>
            <a:noFill/>
            <a:ln w="9525">
              <a:solidFill>
                <a:schemeClr val="tx1"/>
              </a:solidFill>
              <a:round/>
              <a:headEnd/>
              <a:tailEnd type="stealth" w="med" len="lg"/>
            </a:ln>
          </p:spPr>
          <p:txBody>
            <a:bodyPr/>
            <a:lstStyle/>
            <a:p>
              <a:endParaRPr lang="en-US" sz="2316"/>
            </a:p>
          </p:txBody>
        </p:sp>
        <p:sp>
          <p:nvSpPr>
            <p:cNvPr id="34837" name="Text Box 17"/>
            <p:cNvSpPr txBox="1">
              <a:spLocks noChangeArrowheads="1"/>
            </p:cNvSpPr>
            <p:nvPr/>
          </p:nvSpPr>
          <p:spPr bwMode="auto">
            <a:xfrm>
              <a:off x="4416" y="3696"/>
              <a:ext cx="912" cy="256"/>
            </a:xfrm>
            <a:prstGeom prst="rect">
              <a:avLst/>
            </a:prstGeom>
            <a:noFill/>
            <a:ln w="9525">
              <a:noFill/>
              <a:miter lim="800000"/>
              <a:headEnd/>
              <a:tailEnd/>
            </a:ln>
          </p:spPr>
          <p:txBody>
            <a:bodyPr>
              <a:spAutoFit/>
            </a:bodyPr>
            <a:lstStyle/>
            <a:p>
              <a:pPr>
                <a:spcBef>
                  <a:spcPct val="50000"/>
                </a:spcBef>
              </a:pPr>
              <a:r>
                <a:rPr lang="en-US" sz="2316"/>
                <a:t>Penstock</a:t>
              </a:r>
            </a:p>
          </p:txBody>
        </p:sp>
        <p:sp>
          <p:nvSpPr>
            <p:cNvPr id="34838" name="Line 18"/>
            <p:cNvSpPr>
              <a:spLocks noChangeShapeType="1"/>
            </p:cNvSpPr>
            <p:nvPr/>
          </p:nvSpPr>
          <p:spPr bwMode="auto">
            <a:xfrm flipH="1">
              <a:off x="4271" y="2437"/>
              <a:ext cx="48" cy="240"/>
            </a:xfrm>
            <a:prstGeom prst="line">
              <a:avLst/>
            </a:prstGeom>
            <a:noFill/>
            <a:ln w="9525">
              <a:solidFill>
                <a:schemeClr val="tx1"/>
              </a:solidFill>
              <a:round/>
              <a:headEnd/>
              <a:tailEnd type="stealth" w="med" len="lg"/>
            </a:ln>
          </p:spPr>
          <p:txBody>
            <a:bodyPr/>
            <a:lstStyle/>
            <a:p>
              <a:endParaRPr lang="en-US" sz="2316"/>
            </a:p>
          </p:txBody>
        </p:sp>
        <p:sp>
          <p:nvSpPr>
            <p:cNvPr id="34839" name="Text Box 19"/>
            <p:cNvSpPr txBox="1">
              <a:spLocks noChangeArrowheads="1"/>
            </p:cNvSpPr>
            <p:nvPr/>
          </p:nvSpPr>
          <p:spPr bwMode="auto">
            <a:xfrm>
              <a:off x="4079" y="2149"/>
              <a:ext cx="720" cy="256"/>
            </a:xfrm>
            <a:prstGeom prst="rect">
              <a:avLst/>
            </a:prstGeom>
            <a:noFill/>
            <a:ln w="9525">
              <a:noFill/>
              <a:miter lim="800000"/>
              <a:headEnd/>
              <a:tailEnd/>
            </a:ln>
          </p:spPr>
          <p:txBody>
            <a:bodyPr>
              <a:spAutoFit/>
            </a:bodyPr>
            <a:lstStyle/>
            <a:p>
              <a:pPr>
                <a:spcBef>
                  <a:spcPct val="50000"/>
                </a:spcBef>
              </a:pPr>
              <a:r>
                <a:rPr lang="en-US" sz="2316"/>
                <a:t>Valve</a:t>
              </a:r>
            </a:p>
          </p:txBody>
        </p:sp>
        <p:sp>
          <p:nvSpPr>
            <p:cNvPr id="34840" name="Line 20"/>
            <p:cNvSpPr>
              <a:spLocks noChangeShapeType="1"/>
            </p:cNvSpPr>
            <p:nvPr/>
          </p:nvSpPr>
          <p:spPr bwMode="auto">
            <a:xfrm>
              <a:off x="3163" y="2150"/>
              <a:ext cx="480" cy="96"/>
            </a:xfrm>
            <a:prstGeom prst="line">
              <a:avLst/>
            </a:prstGeom>
            <a:noFill/>
            <a:ln w="9525">
              <a:solidFill>
                <a:schemeClr val="tx1"/>
              </a:solidFill>
              <a:round/>
              <a:headEnd/>
              <a:tailEnd type="stealth" w="med" len="lg"/>
            </a:ln>
          </p:spPr>
          <p:txBody>
            <a:bodyPr/>
            <a:lstStyle/>
            <a:p>
              <a:endParaRPr lang="en-US" sz="2316"/>
            </a:p>
          </p:txBody>
        </p:sp>
        <p:sp>
          <p:nvSpPr>
            <p:cNvPr id="34841" name="Text Box 21"/>
            <p:cNvSpPr txBox="1">
              <a:spLocks noChangeArrowheads="1"/>
            </p:cNvSpPr>
            <p:nvPr/>
          </p:nvSpPr>
          <p:spPr bwMode="auto">
            <a:xfrm>
              <a:off x="2779" y="1910"/>
              <a:ext cx="576" cy="256"/>
            </a:xfrm>
            <a:prstGeom prst="rect">
              <a:avLst/>
            </a:prstGeom>
            <a:noFill/>
            <a:ln w="9525">
              <a:noFill/>
              <a:miter lim="800000"/>
              <a:headEnd/>
              <a:tailEnd/>
            </a:ln>
          </p:spPr>
          <p:txBody>
            <a:bodyPr>
              <a:spAutoFit/>
            </a:bodyPr>
            <a:lstStyle/>
            <a:p>
              <a:pPr>
                <a:spcBef>
                  <a:spcPct val="50000"/>
                </a:spcBef>
              </a:pPr>
              <a:r>
                <a:rPr lang="en-US" sz="2316"/>
                <a:t>Vent</a:t>
              </a:r>
            </a:p>
          </p:txBody>
        </p:sp>
        <p:sp>
          <p:nvSpPr>
            <p:cNvPr id="34842" name="Line 22"/>
            <p:cNvSpPr>
              <a:spLocks noChangeShapeType="1"/>
            </p:cNvSpPr>
            <p:nvPr/>
          </p:nvSpPr>
          <p:spPr bwMode="auto">
            <a:xfrm flipH="1">
              <a:off x="1723" y="2774"/>
              <a:ext cx="240" cy="336"/>
            </a:xfrm>
            <a:prstGeom prst="line">
              <a:avLst/>
            </a:prstGeom>
            <a:noFill/>
            <a:ln w="9525">
              <a:solidFill>
                <a:schemeClr val="tx1"/>
              </a:solidFill>
              <a:round/>
              <a:headEnd/>
              <a:tailEnd type="stealth" w="med" len="lg"/>
            </a:ln>
          </p:spPr>
          <p:txBody>
            <a:bodyPr/>
            <a:lstStyle/>
            <a:p>
              <a:endParaRPr lang="en-US" sz="2316"/>
            </a:p>
          </p:txBody>
        </p:sp>
        <p:sp>
          <p:nvSpPr>
            <p:cNvPr id="34843" name="Text Box 23"/>
            <p:cNvSpPr txBox="1">
              <a:spLocks noChangeArrowheads="1"/>
            </p:cNvSpPr>
            <p:nvPr/>
          </p:nvSpPr>
          <p:spPr bwMode="auto">
            <a:xfrm>
              <a:off x="1675" y="2534"/>
              <a:ext cx="1536" cy="256"/>
            </a:xfrm>
            <a:prstGeom prst="rect">
              <a:avLst/>
            </a:prstGeom>
            <a:noFill/>
            <a:ln w="9525">
              <a:noFill/>
              <a:miter lim="800000"/>
              <a:headEnd/>
              <a:tailEnd/>
            </a:ln>
          </p:spPr>
          <p:txBody>
            <a:bodyPr>
              <a:spAutoFit/>
            </a:bodyPr>
            <a:lstStyle/>
            <a:p>
              <a:pPr>
                <a:spcBef>
                  <a:spcPct val="50000"/>
                </a:spcBef>
              </a:pPr>
              <a:r>
                <a:rPr lang="en-US" sz="2316"/>
                <a:t>Pressure Gauge</a:t>
              </a:r>
            </a:p>
          </p:txBody>
        </p:sp>
        <p:sp>
          <p:nvSpPr>
            <p:cNvPr id="34844" name="Line 24"/>
            <p:cNvSpPr>
              <a:spLocks noChangeShapeType="1"/>
            </p:cNvSpPr>
            <p:nvPr/>
          </p:nvSpPr>
          <p:spPr bwMode="auto">
            <a:xfrm flipH="1">
              <a:off x="955" y="3014"/>
              <a:ext cx="48" cy="240"/>
            </a:xfrm>
            <a:prstGeom prst="line">
              <a:avLst/>
            </a:prstGeom>
            <a:noFill/>
            <a:ln w="9525">
              <a:solidFill>
                <a:schemeClr val="tx1"/>
              </a:solidFill>
              <a:round/>
              <a:headEnd/>
              <a:tailEnd type="stealth" w="med" len="lg"/>
            </a:ln>
          </p:spPr>
          <p:txBody>
            <a:bodyPr/>
            <a:lstStyle/>
            <a:p>
              <a:endParaRPr lang="en-US" sz="2316"/>
            </a:p>
          </p:txBody>
        </p:sp>
        <p:sp>
          <p:nvSpPr>
            <p:cNvPr id="34845" name="Text Box 25"/>
            <p:cNvSpPr txBox="1">
              <a:spLocks noChangeArrowheads="1"/>
            </p:cNvSpPr>
            <p:nvPr/>
          </p:nvSpPr>
          <p:spPr bwMode="auto">
            <a:xfrm>
              <a:off x="763" y="2726"/>
              <a:ext cx="720" cy="256"/>
            </a:xfrm>
            <a:prstGeom prst="rect">
              <a:avLst/>
            </a:prstGeom>
            <a:noFill/>
            <a:ln w="9525">
              <a:noFill/>
              <a:miter lim="800000"/>
              <a:headEnd/>
              <a:tailEnd/>
            </a:ln>
          </p:spPr>
          <p:txBody>
            <a:bodyPr>
              <a:spAutoFit/>
            </a:bodyPr>
            <a:lstStyle/>
            <a:p>
              <a:pPr>
                <a:spcBef>
                  <a:spcPct val="50000"/>
                </a:spcBef>
              </a:pPr>
              <a:r>
                <a:rPr lang="en-US" sz="2316"/>
                <a:t>Valve</a:t>
              </a:r>
            </a:p>
          </p:txBody>
        </p:sp>
        <p:sp>
          <p:nvSpPr>
            <p:cNvPr id="34846" name="Oval 28"/>
            <p:cNvSpPr>
              <a:spLocks noChangeArrowheads="1"/>
            </p:cNvSpPr>
            <p:nvPr/>
          </p:nvSpPr>
          <p:spPr bwMode="auto">
            <a:xfrm>
              <a:off x="5136" y="2832"/>
              <a:ext cx="96" cy="384"/>
            </a:xfrm>
            <a:prstGeom prst="ellipse">
              <a:avLst/>
            </a:prstGeom>
            <a:solidFill>
              <a:schemeClr val="tx1"/>
            </a:solidFill>
            <a:ln w="9525">
              <a:solidFill>
                <a:schemeClr val="tx1"/>
              </a:solidFill>
              <a:round/>
              <a:headEnd/>
              <a:tailEnd/>
            </a:ln>
          </p:spPr>
          <p:txBody>
            <a:bodyPr wrap="none" anchor="ctr"/>
            <a:lstStyle/>
            <a:p>
              <a:endParaRPr lang="en-US" sz="2316">
                <a:latin typeface="Calibri" pitchFamily="34" charset="0"/>
              </a:endParaRPr>
            </a:p>
          </p:txBody>
        </p:sp>
        <p:sp>
          <p:nvSpPr>
            <p:cNvPr id="34847" name="Text Box 31"/>
            <p:cNvSpPr txBox="1">
              <a:spLocks noChangeArrowheads="1"/>
            </p:cNvSpPr>
            <p:nvPr/>
          </p:nvSpPr>
          <p:spPr bwMode="auto">
            <a:xfrm>
              <a:off x="2880" y="3792"/>
              <a:ext cx="1248" cy="256"/>
            </a:xfrm>
            <a:prstGeom prst="rect">
              <a:avLst/>
            </a:prstGeom>
            <a:noFill/>
            <a:ln w="9525">
              <a:noFill/>
              <a:miter lim="800000"/>
              <a:headEnd/>
              <a:tailEnd/>
            </a:ln>
          </p:spPr>
          <p:txBody>
            <a:bodyPr>
              <a:spAutoFit/>
            </a:bodyPr>
            <a:lstStyle/>
            <a:p>
              <a:pPr>
                <a:spcBef>
                  <a:spcPct val="50000"/>
                </a:spcBef>
              </a:pPr>
              <a:r>
                <a:rPr lang="en-US" sz="2316"/>
                <a:t>Anchor Block</a:t>
              </a:r>
            </a:p>
          </p:txBody>
        </p:sp>
        <p:sp>
          <p:nvSpPr>
            <p:cNvPr id="34848" name="Line 32"/>
            <p:cNvSpPr>
              <a:spLocks noChangeShapeType="1"/>
            </p:cNvSpPr>
            <p:nvPr/>
          </p:nvSpPr>
          <p:spPr bwMode="auto">
            <a:xfrm flipH="1" flipV="1">
              <a:off x="2688" y="3840"/>
              <a:ext cx="192" cy="96"/>
            </a:xfrm>
            <a:prstGeom prst="line">
              <a:avLst/>
            </a:prstGeom>
            <a:noFill/>
            <a:ln w="9525">
              <a:solidFill>
                <a:schemeClr val="tx1"/>
              </a:solidFill>
              <a:round/>
              <a:headEnd/>
              <a:tailEnd type="stealth" w="med" len="lg"/>
            </a:ln>
          </p:spPr>
          <p:txBody>
            <a:bodyPr/>
            <a:lstStyle/>
            <a:p>
              <a:endParaRPr lang="en-US" sz="2316"/>
            </a:p>
          </p:txBody>
        </p:sp>
      </p:grpSp>
    </p:spTree>
    <p:extLst>
      <p:ext uri="{BB962C8B-B14F-4D97-AF65-F5344CB8AC3E}">
        <p14:creationId xmlns:p14="http://schemas.microsoft.com/office/powerpoint/2010/main" val="2492192864"/>
      </p:ext>
    </p:extLst>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Penstocks: failure mechanisms</a:t>
            </a:r>
            <a:endParaRPr lang="en-US" dirty="0"/>
          </a:p>
        </p:txBody>
      </p:sp>
      <p:sp>
        <p:nvSpPr>
          <p:cNvPr id="3" name="Content Placeholder 2"/>
          <p:cNvSpPr>
            <a:spLocks noGrp="1"/>
          </p:cNvSpPr>
          <p:nvPr>
            <p:ph idx="1"/>
          </p:nvPr>
        </p:nvSpPr>
        <p:spPr>
          <a:xfrm>
            <a:off x="799544" y="2699600"/>
            <a:ext cx="9033773" cy="1394098"/>
          </a:xfrm>
        </p:spPr>
        <p:txBody>
          <a:bodyPr>
            <a:normAutofit/>
          </a:bodyPr>
          <a:lstStyle/>
          <a:p>
            <a:pPr marL="192576" indent="-192576">
              <a:spcBef>
                <a:spcPct val="0"/>
              </a:spcBef>
              <a:buFontTx/>
              <a:buChar char="•"/>
            </a:pPr>
            <a:r>
              <a:rPr lang="en-US" b="0" dirty="0" smtClean="0">
                <a:solidFill>
                  <a:schemeClr val="tx1"/>
                </a:solidFill>
                <a:latin typeface="+mj-lt"/>
              </a:rPr>
              <a:t>Structural failure due to settlements and deformation of anchor blocks, slope stability problems</a:t>
            </a:r>
          </a:p>
          <a:p>
            <a:pPr marL="192576" indent="-192576">
              <a:spcBef>
                <a:spcPct val="0"/>
              </a:spcBef>
              <a:buFontTx/>
              <a:buChar char="•"/>
            </a:pPr>
            <a:r>
              <a:rPr lang="en-US" b="0" dirty="0" smtClean="0">
                <a:solidFill>
                  <a:schemeClr val="tx1"/>
                </a:solidFill>
                <a:latin typeface="+mj-lt"/>
              </a:rPr>
              <a:t>Failure due to excessive positive or negative pressures in penstock caused by water hammers. </a:t>
            </a:r>
            <a:endParaRPr lang="en-US" b="0" dirty="0">
              <a:solidFill>
                <a:schemeClr val="tx1"/>
              </a:solidFill>
              <a:latin typeface="+mj-lt"/>
            </a:endParaRPr>
          </a:p>
        </p:txBody>
      </p:sp>
      <p:pic>
        <p:nvPicPr>
          <p:cNvPr id="4098" name="Picture 2" descr="http://deereault.com/hydroelectric-services/images/bear-creek-pensto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8321" y="4394070"/>
            <a:ext cx="3895250" cy="2932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345795"/>
      </p:ext>
    </p:extLst>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Penstock materials</a:t>
            </a:r>
            <a:endParaRPr lang="en-US" dirty="0"/>
          </a:p>
        </p:txBody>
      </p:sp>
      <p:graphicFrame>
        <p:nvGraphicFramePr>
          <p:cNvPr id="4" name="Group 51"/>
          <p:cNvGraphicFramePr>
            <a:graphicFrameLocks noGrp="1"/>
          </p:cNvGraphicFramePr>
          <p:nvPr>
            <p:extLst/>
          </p:nvPr>
        </p:nvGraphicFramePr>
        <p:xfrm>
          <a:off x="607909" y="3216300"/>
          <a:ext cx="9472820" cy="3937236"/>
        </p:xfrm>
        <a:graphic>
          <a:graphicData uri="http://schemas.openxmlformats.org/drawingml/2006/table">
            <a:tbl>
              <a:tblPr/>
              <a:tblGrid>
                <a:gridCol w="2569968"/>
                <a:gridCol w="1328751"/>
                <a:gridCol w="2001004"/>
                <a:gridCol w="3573097"/>
              </a:tblGrid>
              <a:tr h="336127">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sz="1500" b="1" i="1" u="none" strike="noStrike" cap="none" normalizeH="0" baseline="0" dirty="0" smtClean="0">
                          <a:ln>
                            <a:noFill/>
                          </a:ln>
                          <a:solidFill>
                            <a:schemeClr val="tx1"/>
                          </a:solidFill>
                          <a:effectLst/>
                          <a:latin typeface="Arial" charset="0"/>
                          <a:cs typeface="Times New Roman" pitchFamily="8" charset="0"/>
                        </a:rPr>
                        <a:t>Material</a:t>
                      </a:r>
                      <a:endParaRPr kumimoji="0" lang="en-US" sz="1500" b="0" i="0" u="none" strike="noStrike" cap="none" normalizeH="0" baseline="0" dirty="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1" i="1" u="none" strike="noStrike" cap="none" normalizeH="0" baseline="0" smtClean="0">
                          <a:ln>
                            <a:noFill/>
                          </a:ln>
                          <a:solidFill>
                            <a:schemeClr val="tx1"/>
                          </a:solidFill>
                          <a:effectLst/>
                          <a:latin typeface="Arial" charset="0"/>
                          <a:cs typeface="Times New Roman" pitchFamily="8" charset="0"/>
                        </a:rPr>
                        <a:t>Max. head</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1" i="1" u="none" strike="noStrike" cap="none" normalizeH="0" baseline="0" smtClean="0">
                          <a:ln>
                            <a:noFill/>
                          </a:ln>
                          <a:solidFill>
                            <a:schemeClr val="tx1"/>
                          </a:solidFill>
                          <a:effectLst/>
                          <a:latin typeface="Arial" charset="0"/>
                          <a:cs typeface="Times New Roman" pitchFamily="8" charset="0"/>
                        </a:rPr>
                        <a:t>Typical diameter</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1" i="1" u="none" strike="noStrike" cap="none" normalizeH="0" baseline="0" smtClean="0">
                          <a:ln>
                            <a:noFill/>
                          </a:ln>
                          <a:solidFill>
                            <a:schemeClr val="tx1"/>
                          </a:solidFill>
                          <a:effectLst/>
                          <a:latin typeface="Arial" charset="0"/>
                          <a:cs typeface="Times New Roman" pitchFamily="8" charset="0"/>
                        </a:rPr>
                        <a:t>Remarks</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r h="603978">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Steel</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&gt; 400 m</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80 to 2500 mm</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special attention to internal and external corrosion protection </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r h="339628">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Ductile iron</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400 m</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80 to 1200 mm</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corrosion protection</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r h="72302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Arial" charset="0"/>
                          <a:cs typeface="Times New Roman" pitchFamily="8" charset="0"/>
                        </a:rPr>
                        <a:t>Fibre</a:t>
                      </a:r>
                      <a:r>
                        <a:rPr kumimoji="0" lang="en-US" sz="1500" b="0" i="0" u="none" strike="noStrike" cap="none" normalizeH="0" baseline="0" dirty="0" smtClean="0">
                          <a:ln>
                            <a:noFill/>
                          </a:ln>
                          <a:solidFill>
                            <a:schemeClr val="tx1"/>
                          </a:solidFill>
                          <a:effectLst/>
                          <a:latin typeface="Arial" charset="0"/>
                          <a:cs typeface="Times New Roman" pitchFamily="8" charset="0"/>
                        </a:rPr>
                        <a:t> cement (formerly asbestos cement) pipes</a:t>
                      </a:r>
                      <a:endParaRPr kumimoji="0" lang="en-US" sz="1500" b="0" i="0" u="none" strike="noStrike" cap="none" normalizeH="0" baseline="0" dirty="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160 m</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80 to 600 mm</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poor resistance against mechanical impact and external loading</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r h="79830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High density poly-ethylene (HDPE)</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160 m </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80 to 1000 mm</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cs typeface="Times New Roman" pitchFamily="8" charset="0"/>
                        </a:rPr>
                        <a:t>large diameters are expensive</a:t>
                      </a:r>
                      <a:endParaRPr kumimoji="0" lang="en-US" sz="1500" b="0" i="0" u="none" strike="noStrike" cap="none" normalizeH="0" baseline="0" dirty="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r h="800052">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cs typeface="Times New Roman" pitchFamily="8" charset="0"/>
                        </a:rPr>
                        <a:t>PVC</a:t>
                      </a:r>
                      <a:endParaRPr kumimoji="0" lang="en-US" sz="1500" b="0" i="0" u="none" strike="noStrike" cap="none" normalizeH="0" baseline="0" dirty="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160 m</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75 to 600 mm</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large diameters are expensive</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r h="336127">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Wood stave</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40 m</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cs typeface="Times New Roman" pitchFamily="8" charset="0"/>
                        </a:rPr>
                        <a:t>80 to 3000 mm</a:t>
                      </a:r>
                      <a:endParaRPr kumimoji="0" lang="en-US" sz="15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charset="0"/>
                          <a:cs typeface="Times New Roman" pitchFamily="8" charset="0"/>
                        </a:rPr>
                        <a:t>requires special skills</a:t>
                      </a:r>
                      <a:endParaRPr kumimoji="0" lang="en-US" sz="1500" b="0" i="0" u="none" strike="noStrike" cap="none" normalizeH="0" baseline="0" dirty="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bl>
          </a:graphicData>
        </a:graphic>
      </p:graphicFrame>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2507" y="271309"/>
            <a:ext cx="2107149" cy="2813646"/>
          </a:xfrm>
          <a:prstGeom prst="rect">
            <a:avLst/>
          </a:prstGeom>
        </p:spPr>
      </p:pic>
    </p:spTree>
    <p:extLst>
      <p:ext uri="{BB962C8B-B14F-4D97-AF65-F5344CB8AC3E}">
        <p14:creationId xmlns:p14="http://schemas.microsoft.com/office/powerpoint/2010/main" val="790947125"/>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a:xfrm>
            <a:off x="1142736" y="336127"/>
            <a:ext cx="7730913" cy="756285"/>
          </a:xfrm>
        </p:spPr>
        <p:txBody>
          <a:bodyPr rtlCol="0">
            <a:normAutofit/>
          </a:bodyPr>
          <a:lstStyle/>
          <a:p>
            <a:pPr>
              <a:defRPr/>
            </a:pPr>
            <a:r>
              <a:rPr lang="en-US" dirty="0" smtClean="0"/>
              <a:t>Penstock diameter</a:t>
            </a:r>
          </a:p>
        </p:txBody>
      </p:sp>
      <p:sp>
        <p:nvSpPr>
          <p:cNvPr id="35843" name="Rectangle 3"/>
          <p:cNvSpPr>
            <a:spLocks noGrp="1" noChangeArrowheads="1"/>
          </p:cNvSpPr>
          <p:nvPr>
            <p:ph type="body" idx="4294967295"/>
          </p:nvPr>
        </p:nvSpPr>
        <p:spPr>
          <a:xfrm>
            <a:off x="1226767" y="1176443"/>
            <a:ext cx="9159452" cy="840317"/>
          </a:xfrm>
        </p:spPr>
        <p:txBody>
          <a:bodyPr/>
          <a:lstStyle/>
          <a:p>
            <a:pPr>
              <a:buFontTx/>
              <a:buNone/>
            </a:pPr>
            <a:r>
              <a:rPr lang="en-US" sz="3088" b="0" dirty="0"/>
              <a:t>Hazen-Williams friction loss equation:</a:t>
            </a:r>
          </a:p>
        </p:txBody>
      </p:sp>
      <p:pic>
        <p:nvPicPr>
          <p:cNvPr id="747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7834" y="1799899"/>
            <a:ext cx="6917447" cy="3109172"/>
          </a:xfrm>
          <a:prstGeom prst="rect">
            <a:avLst/>
          </a:prstGeom>
          <a:noFill/>
          <a:ln w="9525">
            <a:noFill/>
            <a:miter lim="800000"/>
            <a:headEnd/>
            <a:tailEnd/>
          </a:ln>
          <a:effectLst/>
        </p:spPr>
      </p:pic>
      <p:sp>
        <p:nvSpPr>
          <p:cNvPr id="7" name="TextBox 6"/>
          <p:cNvSpPr txBox="1"/>
          <p:nvPr/>
        </p:nvSpPr>
        <p:spPr>
          <a:xfrm>
            <a:off x="1899021" y="4789805"/>
            <a:ext cx="5125932" cy="448713"/>
          </a:xfrm>
          <a:prstGeom prst="rect">
            <a:avLst/>
          </a:prstGeom>
          <a:noFill/>
        </p:spPr>
        <p:txBody>
          <a:bodyPr wrap="square" rtlCol="0">
            <a:spAutoFit/>
          </a:bodyPr>
          <a:lstStyle/>
          <a:p>
            <a:pPr>
              <a:buFont typeface="Arial" pitchFamily="34" charset="0"/>
              <a:buChar char="•"/>
            </a:pPr>
            <a:r>
              <a:rPr lang="en-US" sz="2316" dirty="0"/>
              <a:t> C = roughness coefficient </a:t>
            </a:r>
          </a:p>
        </p:txBody>
      </p:sp>
      <p:pic>
        <p:nvPicPr>
          <p:cNvPr id="7475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84636" y="4887401"/>
            <a:ext cx="4201583" cy="2675448"/>
          </a:xfrm>
          <a:prstGeom prst="rect">
            <a:avLst/>
          </a:prstGeom>
          <a:noFill/>
          <a:ln w="9525">
            <a:noFill/>
            <a:miter lim="800000"/>
            <a:headEnd/>
            <a:tailEnd/>
          </a:ln>
          <a:effectLst/>
        </p:spPr>
      </p:pic>
      <p:cxnSp>
        <p:nvCxnSpPr>
          <p:cNvPr id="10" name="Straight Arrow Connector 9"/>
          <p:cNvCxnSpPr>
            <a:stCxn id="7" idx="2"/>
          </p:cNvCxnSpPr>
          <p:nvPr/>
        </p:nvCxnSpPr>
        <p:spPr>
          <a:xfrm>
            <a:off x="4461987" y="5238518"/>
            <a:ext cx="1638617" cy="17361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0342405"/>
      </p:ext>
    </p:extLst>
  </p:cSld>
  <p:clrMapOvr>
    <a:masterClrMapping/>
  </p:clrMapOvr>
  <p:transition>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a:xfrm>
            <a:off x="1646926" y="336127"/>
            <a:ext cx="7058660" cy="756285"/>
          </a:xfrm>
        </p:spPr>
        <p:txBody>
          <a:bodyPr rtlCol="0">
            <a:normAutofit/>
          </a:bodyPr>
          <a:lstStyle/>
          <a:p>
            <a:pPr>
              <a:defRPr/>
            </a:pPr>
            <a:r>
              <a:rPr lang="en-US" dirty="0" smtClean="0"/>
              <a:t>Penstock: Anchor and Thrust Blocks</a:t>
            </a:r>
          </a:p>
        </p:txBody>
      </p:sp>
      <p:pic>
        <p:nvPicPr>
          <p:cNvPr id="37891" name="Picture 5" descr="Penstock_tsuniah"/>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243527" y="1260476"/>
            <a:ext cx="4369647" cy="5671278"/>
          </a:xfrm>
          <a:prstGeom prst="rect">
            <a:avLst/>
          </a:prstGeom>
          <a:noFill/>
          <a:ln w="9525">
            <a:no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45199403"/>
      </p:ext>
    </p:extLst>
  </p:cSld>
  <p:clrMapOvr>
    <a:masterClrMapping/>
  </p:clrMapOvr>
  <p:transition>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Content Placeholder 6" descr="2.8.B-penstock1 - (2).jpg"/>
          <p:cNvPicPr>
            <a:picLocks noGrp="1" noChangeAspect="1"/>
          </p:cNvPicPr>
          <p:nvPr>
            <p:ph sz="half" idx="1"/>
          </p:nvPr>
        </p:nvPicPr>
        <p:blipFill>
          <a:blip r:embed="rId3" cstate="email">
            <a:extLst>
              <a:ext uri="{28A0092B-C50C-407E-A947-70E740481C1C}">
                <a14:useLocalDpi xmlns:a14="http://schemas.microsoft.com/office/drawing/2010/main"/>
              </a:ext>
            </a:extLst>
          </a:blip>
          <a:srcRect/>
          <a:stretch>
            <a:fillRect/>
          </a:stretch>
        </p:blipFill>
        <p:spPr>
          <a:xfrm>
            <a:off x="689397" y="1575594"/>
            <a:ext cx="3781425" cy="5460308"/>
          </a:xfrm>
        </p:spPr>
      </p:pic>
      <p:pic>
        <p:nvPicPr>
          <p:cNvPr id="43011" name="Content Placeholder 7" descr="Penstock - (18)-a.jpg"/>
          <p:cNvPicPr>
            <a:picLocks noGrp="1" noChangeAspect="1"/>
          </p:cNvPicPr>
          <p:nvPr>
            <p:ph sz="half" idx="2"/>
          </p:nvPr>
        </p:nvPicPr>
        <p:blipFill>
          <a:blip r:embed="rId4" cstate="email">
            <a:extLst>
              <a:ext uri="{28A0092B-C50C-407E-A947-70E740481C1C}">
                <a14:useLocalDpi xmlns:a14="http://schemas.microsoft.com/office/drawing/2010/main"/>
              </a:ext>
            </a:extLst>
          </a:blip>
          <a:srcRect/>
          <a:stretch>
            <a:fillRect/>
          </a:stretch>
        </p:blipFill>
        <p:spPr>
          <a:xfrm>
            <a:off x="4867866" y="2689013"/>
            <a:ext cx="5159195" cy="3573097"/>
          </a:xfrm>
        </p:spPr>
      </p:pic>
      <p:pic>
        <p:nvPicPr>
          <p:cNvPr id="43012" name="Picture 8" descr="Bad.bmp"/>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708885" y="1260475"/>
            <a:ext cx="1568591" cy="102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9" descr="Good.bmp"/>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867866" y="1260475"/>
            <a:ext cx="1568591" cy="1036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602472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Microhydro basic components"/>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1106417"/>
            <a:ext cx="10083800" cy="6456433"/>
          </a:xfrm>
          <a:prstGeom prst="rect">
            <a:avLst/>
          </a:prstGeom>
          <a:noFill/>
          <a:ln w="3175">
            <a:solidFill>
              <a:srgbClr val="000000"/>
            </a:solidFill>
            <a:miter lim="800000"/>
            <a:headEnd/>
            <a:tailEnd/>
          </a:ln>
        </p:spPr>
      </p:pic>
      <p:sp>
        <p:nvSpPr>
          <p:cNvPr id="38915" name="Rectangle 3"/>
          <p:cNvSpPr>
            <a:spLocks noChangeArrowheads="1"/>
          </p:cNvSpPr>
          <p:nvPr/>
        </p:nvSpPr>
        <p:spPr bwMode="auto">
          <a:xfrm>
            <a:off x="554514" y="0"/>
            <a:ext cx="7814945" cy="1008380"/>
          </a:xfrm>
          <a:prstGeom prst="rect">
            <a:avLst/>
          </a:prstGeom>
          <a:noFill/>
          <a:ln w="9525">
            <a:noFill/>
            <a:miter lim="800000"/>
            <a:headEnd/>
            <a:tailEnd/>
          </a:ln>
        </p:spPr>
        <p:txBody>
          <a:bodyPr anchor="ctr"/>
          <a:lstStyle/>
          <a:p>
            <a:pPr algn="ctr"/>
            <a:endParaRPr lang="en-US" sz="4852">
              <a:solidFill>
                <a:srgbClr val="000000"/>
              </a:solidFill>
            </a:endParaRPr>
          </a:p>
        </p:txBody>
      </p:sp>
      <p:sp>
        <p:nvSpPr>
          <p:cNvPr id="38916" name="Text Box 4"/>
          <p:cNvSpPr txBox="1">
            <a:spLocks noChangeArrowheads="1"/>
          </p:cNvSpPr>
          <p:nvPr/>
        </p:nvSpPr>
        <p:spPr bwMode="auto">
          <a:xfrm>
            <a:off x="5915428" y="7259987"/>
            <a:ext cx="4417876" cy="295915"/>
          </a:xfrm>
          <a:prstGeom prst="rect">
            <a:avLst/>
          </a:prstGeom>
          <a:noFill/>
          <a:ln w="38100" algn="ctr">
            <a:noFill/>
            <a:miter lim="800000"/>
            <a:headEnd/>
            <a:tailEnd/>
          </a:ln>
        </p:spPr>
        <p:txBody>
          <a:bodyPr wrap="none">
            <a:spAutoFit/>
          </a:bodyPr>
          <a:lstStyle/>
          <a:p>
            <a:pPr algn="ctr" eaLnBrk="0" hangingPunct="0"/>
            <a:r>
              <a:rPr lang="en-US" sz="1323">
                <a:latin typeface="Calibri" pitchFamily="34" charset="0"/>
                <a:cs typeface="Angsana New" pitchFamily="18" charset="-34"/>
              </a:rPr>
              <a:t>Source: Inversin, A. R. (1986). </a:t>
            </a:r>
            <a:r>
              <a:rPr lang="en-US" sz="1323" i="1">
                <a:latin typeface="Calibri" pitchFamily="34" charset="0"/>
                <a:cs typeface="Angsana New" pitchFamily="18" charset="-34"/>
              </a:rPr>
              <a:t>Micro-Hydropower Sourcebook</a:t>
            </a:r>
            <a:r>
              <a:rPr lang="en-US" sz="1323">
                <a:latin typeface="Calibri" pitchFamily="34" charset="0"/>
                <a:cs typeface="Angsana New" pitchFamily="18" charset="-34"/>
              </a:rPr>
              <a:t>.</a:t>
            </a:r>
          </a:p>
        </p:txBody>
      </p:sp>
      <p:sp>
        <p:nvSpPr>
          <p:cNvPr id="38917" name="Oval 5"/>
          <p:cNvSpPr>
            <a:spLocks noChangeArrowheads="1"/>
          </p:cNvSpPr>
          <p:nvPr/>
        </p:nvSpPr>
        <p:spPr bwMode="auto">
          <a:xfrm flipV="1">
            <a:off x="2109100" y="4201583"/>
            <a:ext cx="3235219" cy="3109172"/>
          </a:xfrm>
          <a:prstGeom prst="ellipse">
            <a:avLst/>
          </a:prstGeom>
          <a:noFill/>
          <a:ln w="57150">
            <a:solidFill>
              <a:schemeClr val="tx1"/>
            </a:solidFill>
            <a:round/>
            <a:headEnd/>
            <a:tailEnd/>
          </a:ln>
        </p:spPr>
        <p:txBody>
          <a:bodyPr wrap="none" anchor="ctr"/>
          <a:lstStyle/>
          <a:p>
            <a:endParaRPr lang="en-US" sz="2316">
              <a:latin typeface="Calibri" pitchFamily="34" charset="0"/>
            </a:endParaRPr>
          </a:p>
        </p:txBody>
      </p:sp>
    </p:spTree>
    <p:extLst>
      <p:ext uri="{BB962C8B-B14F-4D97-AF65-F5344CB8AC3E}">
        <p14:creationId xmlns:p14="http://schemas.microsoft.com/office/powerpoint/2010/main" val="342501661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 kW -- Indonesia</a:t>
            </a:r>
            <a:endParaRPr lang="en-US" dirty="0"/>
          </a:p>
        </p:txBody>
      </p:sp>
      <p:sp>
        <p:nvSpPr>
          <p:cNvPr id="3" name="Footer Placeholder 2"/>
          <p:cNvSpPr>
            <a:spLocks noGrp="1"/>
          </p:cNvSpPr>
          <p:nvPr>
            <p:ph type="ftr" sz="quarter" idx="11"/>
          </p:nvPr>
        </p:nvSpPr>
        <p:spPr/>
        <p:txBody>
          <a:bodyPr/>
          <a:lstStyle/>
          <a:p>
            <a:pPr>
              <a:defRPr/>
            </a:pPr>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0044" y="2602523"/>
            <a:ext cx="4967745" cy="3722369"/>
          </a:xfrm>
          <a:prstGeom prst="rect">
            <a:avLst/>
          </a:prstGeom>
        </p:spPr>
      </p:pic>
    </p:spTree>
    <p:extLst>
      <p:ext uri="{BB962C8B-B14F-4D97-AF65-F5344CB8AC3E}">
        <p14:creationId xmlns:p14="http://schemas.microsoft.com/office/powerpoint/2010/main" val="414014324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806609" y="0"/>
            <a:ext cx="9075420" cy="1260475"/>
          </a:xfrm>
        </p:spPr>
        <p:txBody>
          <a:bodyPr/>
          <a:lstStyle/>
          <a:p>
            <a:r>
              <a:rPr lang="en-US" dirty="0" smtClean="0"/>
              <a:t>Locating the Powerhouse</a:t>
            </a:r>
          </a:p>
        </p:txBody>
      </p:sp>
      <p:sp>
        <p:nvSpPr>
          <p:cNvPr id="39939" name="Rectangle 3"/>
          <p:cNvSpPr>
            <a:spLocks noGrp="1" noChangeArrowheads="1"/>
          </p:cNvSpPr>
          <p:nvPr>
            <p:ph idx="1"/>
          </p:nvPr>
        </p:nvSpPr>
        <p:spPr>
          <a:xfrm>
            <a:off x="1226768" y="1638618"/>
            <a:ext cx="7983008" cy="1092412"/>
          </a:xfrm>
        </p:spPr>
        <p:txBody>
          <a:bodyPr>
            <a:normAutofit fontScale="92500"/>
          </a:bodyPr>
          <a:lstStyle/>
          <a:p>
            <a:pPr marL="285750" indent="-285750">
              <a:buFont typeface="Arial" panose="020B0604020202020204" pitchFamily="34" charset="0"/>
              <a:buChar char="•"/>
            </a:pPr>
            <a:r>
              <a:rPr lang="en-US" sz="1764" b="0" dirty="0">
                <a:solidFill>
                  <a:schemeClr val="tx1"/>
                </a:solidFill>
              </a:rPr>
              <a:t>Power house must be above flood height.</a:t>
            </a:r>
          </a:p>
          <a:p>
            <a:pPr marL="285750" indent="-285750">
              <a:buFont typeface="Arial" panose="020B0604020202020204" pitchFamily="34" charset="0"/>
              <a:buChar char="•"/>
            </a:pPr>
            <a:r>
              <a:rPr lang="en-US" sz="1764" b="0" dirty="0">
                <a:solidFill>
                  <a:schemeClr val="tx1"/>
                </a:solidFill>
              </a:rPr>
              <a:t>Locate powerhouse on inside of stream bends.</a:t>
            </a:r>
          </a:p>
          <a:p>
            <a:pPr marL="285750" indent="-285750">
              <a:buFont typeface="Arial" panose="020B0604020202020204" pitchFamily="34" charset="0"/>
              <a:buChar char="•"/>
            </a:pPr>
            <a:r>
              <a:rPr lang="en-US" sz="1764" b="0" dirty="0">
                <a:solidFill>
                  <a:schemeClr val="tx1"/>
                </a:solidFill>
              </a:rPr>
              <a:t>Use natural features for protection.</a:t>
            </a:r>
          </a:p>
        </p:txBody>
      </p:sp>
      <p:pic>
        <p:nvPicPr>
          <p:cNvPr id="39940" name="Picture 4"/>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341712" y="2851958"/>
            <a:ext cx="6005213" cy="4503910"/>
          </a:xfrm>
          <a:prstGeom prst="rect">
            <a:avLst/>
          </a:prstGeom>
          <a:noFill/>
          <a:ln w="38100">
            <a:solidFill>
              <a:schemeClr val="bg1"/>
            </a:solidFill>
            <a:miter lim="800000"/>
            <a:headEnd/>
            <a:tailEnd/>
          </a:ln>
        </p:spPr>
      </p:pic>
    </p:spTree>
    <p:extLst>
      <p:ext uri="{BB962C8B-B14F-4D97-AF65-F5344CB8AC3E}">
        <p14:creationId xmlns:p14="http://schemas.microsoft.com/office/powerpoint/2010/main" val="5625393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Powerhouse</a:t>
            </a:r>
            <a:endParaRPr lang="en-US" dirty="0"/>
          </a:p>
        </p:txBody>
      </p:sp>
      <p:sp>
        <p:nvSpPr>
          <p:cNvPr id="3" name="Content Placeholder 2"/>
          <p:cNvSpPr>
            <a:spLocks noGrp="1"/>
          </p:cNvSpPr>
          <p:nvPr>
            <p:ph idx="1"/>
          </p:nvPr>
        </p:nvSpPr>
        <p:spPr>
          <a:xfrm>
            <a:off x="1092674" y="2100792"/>
            <a:ext cx="8575200" cy="4208200"/>
          </a:xfrm>
        </p:spPr>
        <p:txBody>
          <a:bodyPr/>
          <a:lstStyle/>
          <a:p>
            <a:pPr marL="504200" indent="-504200">
              <a:spcBef>
                <a:spcPct val="30000"/>
              </a:spcBef>
            </a:pPr>
            <a:r>
              <a:rPr lang="de-CH" b="0" dirty="0" smtClean="0">
                <a:solidFill>
                  <a:schemeClr val="tx1"/>
                </a:solidFill>
                <a:latin typeface="Arial" charset="0"/>
              </a:rPr>
              <a:t>The following points should be checked in any powerhouse:</a:t>
            </a:r>
            <a:endParaRPr lang="en-US" b="0" dirty="0" smtClean="0">
              <a:solidFill>
                <a:schemeClr val="tx1"/>
              </a:solidFill>
              <a:latin typeface="Arial" charset="0"/>
            </a:endParaRPr>
          </a:p>
          <a:p>
            <a:pPr marL="504200" indent="-504200">
              <a:spcBef>
                <a:spcPct val="30000"/>
              </a:spcBef>
              <a:buFontTx/>
              <a:buChar char="•"/>
            </a:pPr>
            <a:r>
              <a:rPr lang="en-US" b="0" u="sng" dirty="0" smtClean="0">
                <a:solidFill>
                  <a:schemeClr val="tx1"/>
                </a:solidFill>
                <a:latin typeface="Arial" charset="0"/>
              </a:rPr>
              <a:t>Maintain adequate ventilation</a:t>
            </a:r>
            <a:r>
              <a:rPr lang="en-US" b="0" dirty="0" smtClean="0">
                <a:solidFill>
                  <a:schemeClr val="tx1"/>
                </a:solidFill>
                <a:latin typeface="Arial" charset="0"/>
              </a:rPr>
              <a:t> to evacuate heat from generator</a:t>
            </a:r>
          </a:p>
          <a:p>
            <a:pPr marL="504200" indent="-504200">
              <a:spcBef>
                <a:spcPct val="30000"/>
              </a:spcBef>
              <a:buFontTx/>
              <a:buChar char="•"/>
            </a:pPr>
            <a:r>
              <a:rPr lang="en-US" b="0" u="sng" dirty="0" smtClean="0">
                <a:solidFill>
                  <a:schemeClr val="tx1"/>
                </a:solidFill>
                <a:latin typeface="Arial" charset="0"/>
              </a:rPr>
              <a:t>Keep chain block / hoist</a:t>
            </a:r>
            <a:r>
              <a:rPr lang="en-US" b="0" dirty="0" smtClean="0">
                <a:solidFill>
                  <a:schemeClr val="tx1"/>
                </a:solidFill>
                <a:latin typeface="Arial" charset="0"/>
              </a:rPr>
              <a:t> to lift turbine, generator and valves in good working condition</a:t>
            </a:r>
          </a:p>
          <a:p>
            <a:pPr marL="504200" indent="-504200">
              <a:spcBef>
                <a:spcPct val="30000"/>
              </a:spcBef>
              <a:buFontTx/>
              <a:buChar char="•"/>
            </a:pPr>
            <a:r>
              <a:rPr lang="en-US" b="0" u="sng" dirty="0" smtClean="0">
                <a:solidFill>
                  <a:schemeClr val="tx1"/>
                </a:solidFill>
                <a:latin typeface="Arial" charset="0"/>
              </a:rPr>
              <a:t>Keep sufficient space inside</a:t>
            </a:r>
            <a:r>
              <a:rPr lang="en-US" b="0" dirty="0" smtClean="0">
                <a:solidFill>
                  <a:schemeClr val="tx1"/>
                </a:solidFill>
                <a:latin typeface="Arial" charset="0"/>
              </a:rPr>
              <a:t> as a working bay for repair of equipment in orderly and clean state.</a:t>
            </a:r>
          </a:p>
          <a:p>
            <a:pPr marL="504200" indent="-504200">
              <a:spcBef>
                <a:spcPct val="30000"/>
              </a:spcBef>
              <a:buFontTx/>
              <a:buChar char="•"/>
            </a:pPr>
            <a:r>
              <a:rPr lang="en-US" b="0" u="sng" dirty="0" smtClean="0">
                <a:solidFill>
                  <a:schemeClr val="tx1"/>
                </a:solidFill>
                <a:latin typeface="Arial" charset="0"/>
              </a:rPr>
              <a:t>Maintain adequate drainage</a:t>
            </a:r>
            <a:r>
              <a:rPr lang="en-US" b="0" dirty="0" smtClean="0">
                <a:solidFill>
                  <a:schemeClr val="tx1"/>
                </a:solidFill>
                <a:latin typeface="Arial" charset="0"/>
              </a:rPr>
              <a:t> trench or recess for penstock so that water leaks do not inundate the whole powerhouse.</a:t>
            </a:r>
          </a:p>
          <a:p>
            <a:pPr marL="504200" indent="-504200">
              <a:spcBef>
                <a:spcPct val="30000"/>
              </a:spcBef>
              <a:buFontTx/>
              <a:buChar char="•"/>
            </a:pPr>
            <a:r>
              <a:rPr lang="en-US" b="0" u="sng" dirty="0" smtClean="0">
                <a:solidFill>
                  <a:schemeClr val="tx1"/>
                </a:solidFill>
                <a:latin typeface="Arial" charset="0"/>
              </a:rPr>
              <a:t>Maintain building in good condition</a:t>
            </a:r>
            <a:endParaRPr lang="en-US" b="0" u="sng" dirty="0">
              <a:solidFill>
                <a:schemeClr val="tx1"/>
              </a:solidFill>
              <a:latin typeface="Arial" charset="0"/>
            </a:endParaRPr>
          </a:p>
        </p:txBody>
      </p:sp>
    </p:spTree>
    <p:extLst>
      <p:ext uri="{BB962C8B-B14F-4D97-AF65-F5344CB8AC3E}">
        <p14:creationId xmlns:p14="http://schemas.microsoft.com/office/powerpoint/2010/main" val="988671488"/>
      </p:ext>
    </p:extLst>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Tailrace</a:t>
            </a:r>
            <a:endParaRPr lang="en-US" dirty="0"/>
          </a:p>
        </p:txBody>
      </p:sp>
      <p:sp>
        <p:nvSpPr>
          <p:cNvPr id="3" name="Content Placeholder 2"/>
          <p:cNvSpPr>
            <a:spLocks noGrp="1"/>
          </p:cNvSpPr>
          <p:nvPr>
            <p:ph idx="1"/>
          </p:nvPr>
        </p:nvSpPr>
        <p:spPr/>
        <p:txBody>
          <a:bodyPr>
            <a:normAutofit lnSpcReduction="10000"/>
          </a:bodyPr>
          <a:lstStyle/>
          <a:p>
            <a:pPr marL="427170" lvl="1" indent="-217086">
              <a:spcBef>
                <a:spcPct val="30000"/>
              </a:spcBef>
              <a:buFontTx/>
              <a:buChar char="•"/>
            </a:pPr>
            <a:r>
              <a:rPr lang="en-US" sz="2536" dirty="0">
                <a:latin typeface="Arial" charset="0"/>
              </a:rPr>
              <a:t>Tailrace large enough to safely evacuate water from the turbines</a:t>
            </a:r>
          </a:p>
          <a:p>
            <a:pPr marL="427170" lvl="1" indent="-217086">
              <a:spcBef>
                <a:spcPct val="30000"/>
              </a:spcBef>
              <a:buFontTx/>
              <a:buChar char="•"/>
            </a:pPr>
            <a:r>
              <a:rPr lang="en-US" sz="2536" dirty="0">
                <a:latin typeface="Arial" charset="0"/>
              </a:rPr>
              <a:t>Remove obstacles from tailrace</a:t>
            </a:r>
          </a:p>
          <a:p>
            <a:pPr marL="427170" lvl="1" indent="-217086">
              <a:spcBef>
                <a:spcPct val="30000"/>
              </a:spcBef>
              <a:buFontTx/>
              <a:buChar char="•"/>
            </a:pPr>
            <a:r>
              <a:rPr lang="en-US" sz="2536" dirty="0">
                <a:latin typeface="Arial" charset="0"/>
              </a:rPr>
              <a:t>River bank protection and adequate elevation of the powerhouse above maximum flood level of river.</a:t>
            </a:r>
          </a:p>
          <a:p>
            <a:pPr marL="427170" lvl="1" indent="-217086">
              <a:spcBef>
                <a:spcPct val="30000"/>
              </a:spcBef>
              <a:buFontTx/>
              <a:buChar char="•"/>
            </a:pPr>
            <a:r>
              <a:rPr lang="en-US" sz="2536" dirty="0">
                <a:latin typeface="Arial" charset="0"/>
              </a:rPr>
              <a:t>Watch for erosion and deposition in tailrace, erosion can be dangerous for stability of building, deposition causes backwater effect on turbines and reduces power generation</a:t>
            </a:r>
          </a:p>
        </p:txBody>
      </p:sp>
    </p:spTree>
    <p:extLst>
      <p:ext uri="{BB962C8B-B14F-4D97-AF65-F5344CB8AC3E}">
        <p14:creationId xmlns:p14="http://schemas.microsoft.com/office/powerpoint/2010/main" val="2486994405"/>
      </p:ext>
    </p:extLst>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14"/>
          <p:cNvGrpSpPr>
            <a:grpSpLocks/>
          </p:cNvGrpSpPr>
          <p:nvPr/>
        </p:nvGrpSpPr>
        <p:grpSpPr bwMode="auto">
          <a:xfrm>
            <a:off x="699819" y="1232465"/>
            <a:ext cx="9213722" cy="5759670"/>
            <a:chOff x="493" y="1365"/>
            <a:chExt cx="4654" cy="2731"/>
          </a:xfrm>
        </p:grpSpPr>
        <p:pic>
          <p:nvPicPr>
            <p:cNvPr id="10" name="Picture 11"/>
            <p:cNvPicPr>
              <a:picLocks noChangeAspect="1" noChangeArrowheads="1"/>
            </p:cNvPicPr>
            <p:nvPr/>
          </p:nvPicPr>
          <p:blipFill>
            <a:blip r:embed="rId3"/>
            <a:srcRect/>
            <a:stretch>
              <a:fillRect/>
            </a:stretch>
          </p:blipFill>
          <p:spPr bwMode="auto">
            <a:xfrm>
              <a:off x="493" y="1365"/>
              <a:ext cx="4654" cy="2731"/>
            </a:xfrm>
            <a:prstGeom prst="rect">
              <a:avLst/>
            </a:prstGeom>
            <a:noFill/>
            <a:ln>
              <a:noFill/>
            </a:ln>
            <a:effectLst>
              <a:outerShdw dist="35921" dir="2700000" algn="ctr" rotWithShape="0">
                <a:schemeClr val="bg2"/>
              </a:outerShdw>
            </a:effectLst>
          </p:spPr>
        </p:pic>
        <p:sp>
          <p:nvSpPr>
            <p:cNvPr id="11" name="Rectangle 13"/>
            <p:cNvSpPr>
              <a:spLocks noChangeArrowheads="1"/>
            </p:cNvSpPr>
            <p:nvPr/>
          </p:nvSpPr>
          <p:spPr bwMode="auto">
            <a:xfrm>
              <a:off x="525" y="3823"/>
              <a:ext cx="2034" cy="2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1008400"/>
              <a:endParaRPr lang="id-ID" sz="1985">
                <a:solidFill>
                  <a:srgbClr val="000000"/>
                </a:solidFill>
              </a:endParaRPr>
            </a:p>
          </p:txBody>
        </p:sp>
      </p:grpSp>
    </p:spTree>
    <p:extLst>
      <p:ext uri="{BB962C8B-B14F-4D97-AF65-F5344CB8AC3E}">
        <p14:creationId xmlns:p14="http://schemas.microsoft.com/office/powerpoint/2010/main" val="2442148979"/>
      </p:ext>
    </p:extLst>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endParaRPr lang="en-US" dirty="0"/>
          </a:p>
        </p:txBody>
      </p:sp>
      <p:pic>
        <p:nvPicPr>
          <p:cNvPr id="3" name="Picture 2">
            <a:hlinkClick r:id="rId3" action="ppaction://hlinkfile"/>
          </p:cNvPr>
          <p:cNvPicPr>
            <a:picLocks noChangeAspect="1"/>
          </p:cNvPicPr>
          <p:nvPr/>
        </p:nvPicPr>
        <p:blipFill>
          <a:blip r:embed="rId4"/>
          <a:stretch>
            <a:fillRect/>
          </a:stretch>
        </p:blipFill>
        <p:spPr>
          <a:xfrm>
            <a:off x="1191419" y="624821"/>
            <a:ext cx="7678261" cy="6586398"/>
          </a:xfrm>
          <a:prstGeom prst="rect">
            <a:avLst/>
          </a:prstGeom>
        </p:spPr>
      </p:pic>
    </p:spTree>
    <p:extLst>
      <p:ext uri="{BB962C8B-B14F-4D97-AF65-F5344CB8AC3E}">
        <p14:creationId xmlns:p14="http://schemas.microsoft.com/office/powerpoint/2010/main" val="1410170639"/>
      </p:ext>
    </p:extLst>
  </p:cSld>
  <p:clrMapOvr>
    <a:masterClrMapping/>
  </p:clrMapOvr>
  <p:transition>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4460" y="2594504"/>
            <a:ext cx="6656897" cy="544481"/>
          </a:xfrm>
        </p:spPr>
        <p:txBody>
          <a:bodyPr/>
          <a:lstStyle/>
          <a:p>
            <a:r>
              <a:rPr lang="en-US" dirty="0" smtClean="0"/>
              <a:t>Thank you!</a:t>
            </a:r>
            <a:endParaRPr lang="en-US" dirty="0"/>
          </a:p>
        </p:txBody>
      </p:sp>
      <p:sp>
        <p:nvSpPr>
          <p:cNvPr id="4" name="Subtitle 3"/>
          <p:cNvSpPr>
            <a:spLocks noGrp="1"/>
          </p:cNvSpPr>
          <p:nvPr>
            <p:ph type="subTitle" idx="1"/>
          </p:nvPr>
        </p:nvSpPr>
        <p:spPr>
          <a:xfrm>
            <a:off x="745390" y="3261816"/>
            <a:ext cx="9419690" cy="1651378"/>
          </a:xfrm>
        </p:spPr>
        <p:txBody>
          <a:bodyPr>
            <a:normAutofit/>
          </a:bodyPr>
          <a:lstStyle/>
          <a:p>
            <a:r>
              <a:rPr lang="en-US" b="1" dirty="0" smtClean="0"/>
              <a:t>Contact information</a:t>
            </a:r>
          </a:p>
          <a:p>
            <a:r>
              <a:rPr lang="en-US" dirty="0" smtClean="0"/>
              <a:t>Chris Greacen, Micro-hydro consultant, </a:t>
            </a:r>
            <a:r>
              <a:rPr lang="en-US" dirty="0" smtClean="0">
                <a:solidFill>
                  <a:srgbClr val="FFFF00"/>
                </a:solidFill>
              </a:rPr>
              <a:t>(</a:t>
            </a:r>
            <a:r>
              <a:rPr lang="en-US" dirty="0">
                <a:solidFill>
                  <a:srgbClr val="FFFF00"/>
                </a:solidFill>
              </a:rPr>
              <a:t>chrisgreacen@gmail.com) </a:t>
            </a:r>
          </a:p>
          <a:p>
            <a:r>
              <a:rPr lang="en-US" dirty="0"/>
              <a:t>Tin Myint Deputy Team Leader (Yangon) </a:t>
            </a:r>
            <a:r>
              <a:rPr lang="en-US" dirty="0">
                <a:solidFill>
                  <a:srgbClr val="FFFF00"/>
                </a:solidFill>
              </a:rPr>
              <a:t>(tinmyint@suntactechnologies.com</a:t>
            </a:r>
            <a:r>
              <a:rPr lang="en-US" dirty="0" smtClean="0">
                <a:solidFill>
                  <a:srgbClr val="FFFF00"/>
                </a:solidFill>
              </a:rPr>
              <a:t>)</a:t>
            </a:r>
            <a:endParaRPr lang="en-US" dirty="0">
              <a:solidFill>
                <a:srgbClr val="FFFF00"/>
              </a:solidFill>
            </a:endParaRPr>
          </a:p>
        </p:txBody>
      </p:sp>
    </p:spTree>
    <p:extLst>
      <p:ext uri="{BB962C8B-B14F-4D97-AF65-F5344CB8AC3E}">
        <p14:creationId xmlns:p14="http://schemas.microsoft.com/office/powerpoint/2010/main" val="4020954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8" descr="DSC06662.JPG"/>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0" y="0"/>
            <a:ext cx="10688638" cy="7562850"/>
          </a:xfrm>
          <a:prstGeom prst="rect">
            <a:avLst/>
          </a:prstGeom>
          <a:noFill/>
          <a:ln w="9525">
            <a:noFill/>
            <a:miter lim="800000"/>
            <a:headEnd/>
            <a:tailEnd/>
          </a:ln>
        </p:spPr>
      </p:pic>
      <p:sp>
        <p:nvSpPr>
          <p:cNvPr id="12292" name="Text Box 5"/>
          <p:cNvSpPr txBox="1">
            <a:spLocks noChangeArrowheads="1"/>
          </p:cNvSpPr>
          <p:nvPr/>
        </p:nvSpPr>
        <p:spPr bwMode="auto">
          <a:xfrm>
            <a:off x="4251907" y="5630122"/>
            <a:ext cx="6134312" cy="1993110"/>
          </a:xfrm>
          <a:prstGeom prst="rect">
            <a:avLst/>
          </a:prstGeom>
          <a:noFill/>
          <a:ln w="9525">
            <a:noFill/>
            <a:miter lim="800000"/>
            <a:headEnd/>
            <a:tailEnd/>
          </a:ln>
        </p:spPr>
        <p:txBody>
          <a:bodyPr wrap="square">
            <a:spAutoFit/>
          </a:bodyPr>
          <a:lstStyle/>
          <a:p>
            <a:pPr>
              <a:buFont typeface="Arial" charset="0"/>
              <a:buChar char="•"/>
            </a:pPr>
            <a:r>
              <a:rPr lang="en-US" sz="3088" dirty="0">
                <a:solidFill>
                  <a:schemeClr val="bg1"/>
                </a:solidFill>
                <a:effectLst>
                  <a:outerShdw blurRad="38100" dist="38100" dir="2700000" algn="tl">
                    <a:srgbClr val="000000">
                      <a:alpha val="43137"/>
                    </a:srgbClr>
                  </a:outerShdw>
                </a:effectLst>
              </a:rPr>
              <a:t>300 kW – remote mini-grid</a:t>
            </a:r>
          </a:p>
          <a:p>
            <a:pPr>
              <a:buFont typeface="Arial" charset="0"/>
              <a:buChar char="•"/>
            </a:pPr>
            <a:r>
              <a:rPr lang="en-US" sz="3088" dirty="0">
                <a:solidFill>
                  <a:schemeClr val="bg1"/>
                </a:solidFill>
                <a:effectLst>
                  <a:outerShdw blurRad="38100" dist="38100" dir="2700000" algn="tl">
                    <a:srgbClr val="000000">
                      <a:alpha val="43137"/>
                    </a:srgbClr>
                  </a:outerShdw>
                </a:effectLst>
              </a:rPr>
              <a:t>Target 1400 customers</a:t>
            </a:r>
          </a:p>
          <a:p>
            <a:pPr>
              <a:buFont typeface="Arial" charset="0"/>
              <a:buChar char="•"/>
            </a:pPr>
            <a:r>
              <a:rPr lang="en-US" sz="3088" dirty="0" err="1">
                <a:solidFill>
                  <a:schemeClr val="bg1"/>
                </a:solidFill>
                <a:effectLst>
                  <a:outerShdw blurRad="38100" dist="38100" dir="2700000" algn="tl">
                    <a:srgbClr val="000000">
                      <a:alpha val="43137"/>
                    </a:srgbClr>
                  </a:outerShdw>
                </a:effectLst>
              </a:rPr>
              <a:t>Mawengi</a:t>
            </a:r>
            <a:r>
              <a:rPr lang="en-US" sz="3088" dirty="0">
                <a:solidFill>
                  <a:schemeClr val="bg1"/>
                </a:solidFill>
                <a:effectLst>
                  <a:outerShdw blurRad="38100" dist="38100" dir="2700000" algn="tl">
                    <a:srgbClr val="000000">
                      <a:alpha val="43137"/>
                    </a:srgbClr>
                  </a:outerShdw>
                </a:effectLst>
              </a:rPr>
              <a:t> village, </a:t>
            </a:r>
            <a:r>
              <a:rPr lang="en-US" sz="3088" dirty="0" err="1">
                <a:solidFill>
                  <a:schemeClr val="bg1"/>
                </a:solidFill>
                <a:effectLst>
                  <a:outerShdw blurRad="38100" dist="38100" dir="2700000" algn="tl">
                    <a:srgbClr val="000000">
                      <a:alpha val="43137"/>
                    </a:srgbClr>
                  </a:outerShdw>
                </a:effectLst>
              </a:rPr>
              <a:t>Njombe</a:t>
            </a:r>
            <a:r>
              <a:rPr lang="en-US" sz="3088" dirty="0">
                <a:solidFill>
                  <a:schemeClr val="bg1"/>
                </a:solidFill>
                <a:effectLst>
                  <a:outerShdw blurRad="38100" dist="38100" dir="2700000" algn="tl">
                    <a:srgbClr val="000000">
                      <a:alpha val="43137"/>
                    </a:srgbClr>
                  </a:outerShdw>
                </a:effectLst>
              </a:rPr>
              <a:t>,  Tanzania</a:t>
            </a:r>
          </a:p>
        </p:txBody>
      </p:sp>
      <p:sp>
        <p:nvSpPr>
          <p:cNvPr id="24581" name="Title 5"/>
          <p:cNvSpPr>
            <a:spLocks noGrp="1"/>
          </p:cNvSpPr>
          <p:nvPr>
            <p:ph type="title"/>
          </p:nvPr>
        </p:nvSpPr>
        <p:spPr>
          <a:xfrm>
            <a:off x="302419" y="1260475"/>
            <a:ext cx="3865457" cy="1848697"/>
          </a:xfrm>
        </p:spPr>
        <p:txBody>
          <a:bodyPr>
            <a:normAutofit fontScale="90000"/>
          </a:bodyPr>
          <a:lstStyle/>
          <a:p>
            <a:pPr>
              <a:defRPr/>
            </a:pPr>
            <a:r>
              <a:rPr lang="en-US" dirty="0" smtClean="0">
                <a:solidFill>
                  <a:schemeClr val="bg1"/>
                </a:solidFill>
                <a:effectLst>
                  <a:outerShdw blurRad="38100" dist="38100" dir="2700000" algn="tl">
                    <a:srgbClr val="000000">
                      <a:alpha val="43137"/>
                    </a:srgbClr>
                  </a:outerShdw>
                </a:effectLst>
                <a:latin typeface="+mn-lt"/>
              </a:rPr>
              <a:t>LUMAMA hydropower project</a:t>
            </a:r>
            <a:r>
              <a:rPr lang="en-US" dirty="0" smtClean="0">
                <a:solidFill>
                  <a:schemeClr val="bg1"/>
                </a:solidFill>
                <a:effectLst>
                  <a:outerShdw blurRad="38100" dist="38100" dir="2700000" algn="tl">
                    <a:srgbClr val="000000">
                      <a:alpha val="43137"/>
                    </a:srgbClr>
                  </a:outerShdw>
                </a:effectLst>
              </a:rPr>
              <a:t/>
            </a:r>
            <a:br>
              <a:rPr lang="en-US" dirty="0" smtClean="0">
                <a:solidFill>
                  <a:schemeClr val="bg1"/>
                </a:solidFill>
                <a:effectLst>
                  <a:outerShdw blurRad="38100" dist="38100" dir="2700000" algn="tl">
                    <a:srgbClr val="000000">
                      <a:alpha val="43137"/>
                    </a:srgbClr>
                  </a:outerShdw>
                </a:effectLst>
              </a:rPr>
            </a:br>
            <a:r>
              <a:rPr lang="en-US" dirty="0" smtClean="0">
                <a:ea typeface="ＭＳ Ｐゴシック" charset="-128"/>
              </a:rPr>
              <a:t/>
            </a:r>
            <a:br>
              <a:rPr lang="en-US" dirty="0" smtClean="0">
                <a:ea typeface="ＭＳ Ｐゴシック" charset="-128"/>
              </a:rPr>
            </a:br>
            <a:endParaRPr lang="en-US" dirty="0" smtClean="0">
              <a:ea typeface="ＭＳ Ｐゴシック" charset="-128"/>
            </a:endParaRPr>
          </a:p>
        </p:txBody>
      </p:sp>
      <p:pic>
        <p:nvPicPr>
          <p:cNvPr id="12294" name="Picture 6" descr="DSC06703.JPG"/>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7838638" y="-17386"/>
            <a:ext cx="2857077" cy="2463179"/>
          </a:xfrm>
          <a:prstGeom prst="rect">
            <a:avLst/>
          </a:prstGeom>
          <a:noFill/>
          <a:ln w="9525">
            <a:noFill/>
            <a:miter lim="800000"/>
            <a:headEnd/>
            <a:tailEnd/>
          </a:ln>
        </p:spPr>
      </p:pic>
      <p:pic>
        <p:nvPicPr>
          <p:cNvPr id="8" name="Picture 2" descr="https://lh4.googleusercontent.com/-GA1GqW2HUN4/TWfWCjoew6I/AAAAAAAAEHA/XK0jQzuyFDU/s640/DSC06691.JPG"/>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4561392" y="0"/>
            <a:ext cx="3277235" cy="2457926"/>
          </a:xfrm>
          <a:prstGeom prst="rect">
            <a:avLst/>
          </a:prstGeom>
          <a:noFill/>
          <a:ln w="9525">
            <a:noFill/>
            <a:miter lim="800000"/>
            <a:headEnd/>
            <a:tailEnd/>
          </a:ln>
        </p:spPr>
      </p:pic>
      <p:sp>
        <p:nvSpPr>
          <p:cNvPr id="10" name="Slide Number Placeholder 1"/>
          <p:cNvSpPr>
            <a:spLocks noGrp="1"/>
          </p:cNvSpPr>
          <p:nvPr>
            <p:ph type="sldNum" sz="quarter" idx="12"/>
          </p:nvPr>
        </p:nvSpPr>
        <p:spPr bwMode="auto">
          <a:xfrm>
            <a:off x="463480" y="6848581"/>
            <a:ext cx="504190" cy="504190"/>
          </a:xfrm>
          <a:ln>
            <a:miter lim="800000"/>
            <a:headEnd/>
            <a:tailEnd/>
          </a:ln>
        </p:spPr>
        <p:txBody>
          <a:bodyPr/>
          <a:lstStyle/>
          <a:p>
            <a:pPr>
              <a:defRPr/>
            </a:pPr>
            <a:fld id="{FFF62B7E-0C10-4C11-97B1-14D25B8D960C}" type="slidenum">
              <a:rPr lang="en-US"/>
              <a:pPr>
                <a:defRPr/>
              </a:pPr>
              <a:t>12</a:t>
            </a:fld>
            <a:endParaRPr lang="en-US" dirty="0"/>
          </a:p>
        </p:txBody>
      </p:sp>
    </p:spTree>
    <p:extLst>
      <p:ext uri="{BB962C8B-B14F-4D97-AF65-F5344CB8AC3E}">
        <p14:creationId xmlns:p14="http://schemas.microsoft.com/office/powerpoint/2010/main" val="170013516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11th Sept 017.jp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0688638" cy="7562850"/>
          </a:xfrm>
          <a:prstGeom prst="rect">
            <a:avLst/>
          </a:prstGeom>
        </p:spPr>
      </p:pic>
      <p:sp>
        <p:nvSpPr>
          <p:cNvPr id="2050" name="AutoShape 2" descr="imap://chrisgreacen%40gmail%2Ecom@imap.googlemail.com:993/fetch%3EUID%3E/INBOX%3E82275?part=1.2&amp;type=image/jpeg&amp;filename=11th%20Sept%20017.jpg"/>
          <p:cNvSpPr>
            <a:spLocks noChangeAspect="1" noChangeArrowheads="1"/>
          </p:cNvSpPr>
          <p:nvPr/>
        </p:nvSpPr>
        <p:spPr bwMode="auto">
          <a:xfrm>
            <a:off x="473983" y="-159310"/>
            <a:ext cx="336127" cy="336128"/>
          </a:xfrm>
          <a:prstGeom prst="rect">
            <a:avLst/>
          </a:prstGeom>
          <a:noFill/>
        </p:spPr>
        <p:txBody>
          <a:bodyPr vert="horz" wrap="square" lIns="100838" tIns="50419" rIns="100838" bIns="50419" numCol="1" anchor="t" anchorCtr="0" compatLnSpc="1">
            <a:prstTxWarp prst="textNoShape">
              <a:avLst/>
            </a:prstTxWarp>
          </a:bodyPr>
          <a:lstStyle/>
          <a:p>
            <a:endParaRPr lang="en-US" sz="2316"/>
          </a:p>
        </p:txBody>
      </p:sp>
      <p:sp>
        <p:nvSpPr>
          <p:cNvPr id="2052" name="AutoShape 4" descr="imap://chrisgreacen%40gmail%2Ecom@imap.googlemail.com:993/fetch%3EUID%3E/INBOX%3E82275?part=1.2&amp;type=image/jpeg&amp;filename=11th%20Sept%20017.jpg"/>
          <p:cNvSpPr>
            <a:spLocks noChangeAspect="1" noChangeArrowheads="1"/>
          </p:cNvSpPr>
          <p:nvPr/>
        </p:nvSpPr>
        <p:spPr bwMode="auto">
          <a:xfrm>
            <a:off x="473983" y="-159310"/>
            <a:ext cx="336127" cy="336128"/>
          </a:xfrm>
          <a:prstGeom prst="rect">
            <a:avLst/>
          </a:prstGeom>
          <a:noFill/>
        </p:spPr>
        <p:txBody>
          <a:bodyPr vert="horz" wrap="square" lIns="100838" tIns="50419" rIns="100838" bIns="50419" numCol="1" anchor="t" anchorCtr="0" compatLnSpc="1">
            <a:prstTxWarp prst="textNoShape">
              <a:avLst/>
            </a:prstTxWarp>
          </a:bodyPr>
          <a:lstStyle/>
          <a:p>
            <a:endParaRPr lang="en-US" sz="2316"/>
          </a:p>
        </p:txBody>
      </p:sp>
      <p:sp>
        <p:nvSpPr>
          <p:cNvPr id="2054" name="AutoShape 6" descr="imap://chrisgreacen%40gmail%2Ecom@imap.googlemail.com:993/fetch%3EUID%3E/INBOX%3E82275?part=1.2&amp;type=image/jpeg&amp;filename=11th%20Sept%20017.jpg"/>
          <p:cNvSpPr>
            <a:spLocks noChangeAspect="1" noChangeArrowheads="1"/>
          </p:cNvSpPr>
          <p:nvPr/>
        </p:nvSpPr>
        <p:spPr bwMode="auto">
          <a:xfrm>
            <a:off x="473983" y="-159310"/>
            <a:ext cx="336127" cy="336128"/>
          </a:xfrm>
          <a:prstGeom prst="rect">
            <a:avLst/>
          </a:prstGeom>
          <a:noFill/>
        </p:spPr>
        <p:txBody>
          <a:bodyPr vert="horz" wrap="square" lIns="100838" tIns="50419" rIns="100838" bIns="50419" numCol="1" anchor="t" anchorCtr="0" compatLnSpc="1">
            <a:prstTxWarp prst="textNoShape">
              <a:avLst/>
            </a:prstTxWarp>
          </a:bodyPr>
          <a:lstStyle/>
          <a:p>
            <a:endParaRPr lang="en-US" sz="2316"/>
          </a:p>
        </p:txBody>
      </p:sp>
      <p:sp>
        <p:nvSpPr>
          <p:cNvPr id="9" name="Title 8"/>
          <p:cNvSpPr>
            <a:spLocks noGrp="1"/>
          </p:cNvSpPr>
          <p:nvPr>
            <p:ph type="title"/>
          </p:nvPr>
        </p:nvSpPr>
        <p:spPr>
          <a:xfrm>
            <a:off x="302419" y="-295422"/>
            <a:ext cx="5378027" cy="1827689"/>
          </a:xfrm>
        </p:spPr>
        <p:txBody>
          <a:bodyPr>
            <a:normAutofit/>
          </a:bodyPr>
          <a:lstStyle/>
          <a:p>
            <a:r>
              <a:rPr lang="en-US" dirty="0" err="1" smtClean="0">
                <a:solidFill>
                  <a:schemeClr val="tx1"/>
                </a:solidFill>
              </a:rPr>
              <a:t>Mwenga</a:t>
            </a:r>
            <a:r>
              <a:rPr lang="en-US" dirty="0" smtClean="0">
                <a:solidFill>
                  <a:schemeClr val="tx1"/>
                </a:solidFill>
              </a:rPr>
              <a:t> 4 MW hydro</a:t>
            </a:r>
            <a:br>
              <a:rPr lang="en-US" dirty="0" smtClean="0">
                <a:solidFill>
                  <a:schemeClr val="tx1"/>
                </a:solidFill>
              </a:rPr>
            </a:br>
            <a:r>
              <a:rPr lang="en-US" sz="1985" dirty="0">
                <a:solidFill>
                  <a:schemeClr val="tx1"/>
                </a:solidFill>
              </a:rPr>
              <a:t>800 households in 15 villages (expanding to 4000) &amp; sells to the grid</a:t>
            </a:r>
            <a:br>
              <a:rPr lang="en-US" sz="1985" dirty="0">
                <a:solidFill>
                  <a:schemeClr val="tx1"/>
                </a:solidFill>
              </a:rPr>
            </a:br>
            <a:r>
              <a:rPr lang="en-US" sz="1985" dirty="0">
                <a:solidFill>
                  <a:schemeClr val="bg1"/>
                </a:solidFill>
              </a:rPr>
              <a:t>Tanzania</a:t>
            </a:r>
          </a:p>
        </p:txBody>
      </p:sp>
      <p:sp>
        <p:nvSpPr>
          <p:cNvPr id="10" name="Slide Number Placeholder 1"/>
          <p:cNvSpPr>
            <a:spLocks noGrp="1"/>
          </p:cNvSpPr>
          <p:nvPr>
            <p:ph type="sldNum" sz="quarter" idx="12"/>
          </p:nvPr>
        </p:nvSpPr>
        <p:spPr bwMode="auto">
          <a:xfrm>
            <a:off x="463480" y="6848581"/>
            <a:ext cx="504190" cy="504190"/>
          </a:xfrm>
          <a:ln>
            <a:miter lim="800000"/>
            <a:headEnd/>
            <a:tailEnd/>
          </a:ln>
        </p:spPr>
        <p:txBody>
          <a:bodyPr/>
          <a:lstStyle/>
          <a:p>
            <a:pPr>
              <a:defRPr/>
            </a:pPr>
            <a:fld id="{FFF62B7E-0C10-4C11-97B1-14D25B8D960C}" type="slidenum">
              <a:rPr lang="en-US"/>
              <a:pPr>
                <a:defRPr/>
              </a:pPr>
              <a:t>13</a:t>
            </a:fld>
            <a:endParaRPr lang="en-US" dirty="0"/>
          </a:p>
        </p:txBody>
      </p:sp>
      <p:pic>
        <p:nvPicPr>
          <p:cNvPr id="11" name="Picture 10" descr="135.JPG"/>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216718" y="0"/>
            <a:ext cx="2464929" cy="1848697"/>
          </a:xfrm>
          <a:prstGeom prst="rect">
            <a:avLst/>
          </a:prstGeom>
        </p:spPr>
      </p:pic>
      <p:pic>
        <p:nvPicPr>
          <p:cNvPr id="12" name="Picture 11" descr="180.JPG"/>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5807811" y="0"/>
            <a:ext cx="2436918" cy="1827689"/>
          </a:xfrm>
          <a:prstGeom prst="rect">
            <a:avLst/>
          </a:prstGeom>
        </p:spPr>
      </p:pic>
    </p:spTree>
    <p:extLst>
      <p:ext uri="{BB962C8B-B14F-4D97-AF65-F5344CB8AC3E}">
        <p14:creationId xmlns:p14="http://schemas.microsoft.com/office/powerpoint/2010/main" val="9531551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302419" y="7244881"/>
            <a:ext cx="10083800" cy="317969"/>
          </a:xfrm>
          <a:prstGeom prst="rect">
            <a:avLst/>
          </a:prstGeom>
          <a:solidFill>
            <a:schemeClr val="accent1">
              <a:lumMod val="50000"/>
            </a:schemeClr>
          </a:solidFill>
          <a:ln w="9525">
            <a:noFill/>
            <a:miter lim="800000"/>
            <a:headEnd/>
            <a:tailEnd/>
          </a:ln>
        </p:spPr>
        <p:txBody>
          <a:bodyPr vert="horz" wrap="square" lIns="100838" tIns="100838" rIns="100838" bIns="100838" numCol="1" anchor="ctr" anchorCtr="0" compatLnSpc="1">
            <a:prstTxWarp prst="textNoShape">
              <a:avLst/>
            </a:prstTxWarp>
          </a:bodyPr>
          <a:lstStyle/>
          <a:p>
            <a:pPr algn="ctr" defTabSz="1008400" fontAlgn="base">
              <a:spcBef>
                <a:spcPct val="0"/>
              </a:spcBef>
              <a:spcAft>
                <a:spcPct val="0"/>
              </a:spcAft>
            </a:pPr>
            <a:endParaRPr lang="en-US" sz="3088" b="1" i="1" dirty="0">
              <a:solidFill>
                <a:schemeClr val="bg1"/>
              </a:solidFill>
              <a:latin typeface="Times" pitchFamily="-112" charset="0"/>
              <a:ea typeface="Times New Roman" pitchFamily="-112" charset="0"/>
            </a:endParaRPr>
          </a:p>
        </p:txBody>
      </p:sp>
      <p:pic>
        <p:nvPicPr>
          <p:cNvPr id="8" name="Content Placeholder 6" descr="P1220407.JPG"/>
          <p:cNvPicPr>
            <a:picLocks noGrp="1" noChangeAspect="1"/>
          </p:cNvPicPr>
          <p:nvPr>
            <p:ph sz="quarter" idx="4294967295"/>
          </p:nvPr>
        </p:nvPicPr>
        <p:blipFill>
          <a:blip r:embed="rId3" cstate="print">
            <a:alphaModFix/>
            <a:extLst>
              <a:ext uri="{28A0092B-C50C-407E-A947-70E740481C1C}">
                <a14:useLocalDpi xmlns:a14="http://schemas.microsoft.com/office/drawing/2010/main" val="0"/>
              </a:ext>
            </a:extLst>
          </a:blip>
          <a:stretch>
            <a:fillRect/>
          </a:stretch>
        </p:blipFill>
        <p:spPr>
          <a:xfrm>
            <a:off x="1478862" y="1434970"/>
            <a:ext cx="7354260" cy="4530982"/>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angle 9"/>
          <p:cNvSpPr/>
          <p:nvPr/>
        </p:nvSpPr>
        <p:spPr>
          <a:xfrm>
            <a:off x="638545" y="890091"/>
            <a:ext cx="9453563" cy="448713"/>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wrap="square">
            <a:spAutoFit/>
          </a:bodyPr>
          <a:lstStyle/>
          <a:p>
            <a:pPr algn="ctr" defTabSz="1008400" fontAlgn="base">
              <a:spcBef>
                <a:spcPct val="0"/>
              </a:spcBef>
              <a:spcAft>
                <a:spcPct val="0"/>
              </a:spcAft>
            </a:pPr>
            <a:r>
              <a:rPr lang="en-US" sz="2316" b="1" dirty="0">
                <a:solidFill>
                  <a:srgbClr val="0000FF"/>
                </a:solidFill>
                <a:latin typeface="Arial"/>
                <a:ea typeface="Times New Roman" pitchFamily="-112" charset="0"/>
                <a:cs typeface="Arial"/>
              </a:rPr>
              <a:t>KYI THIEN FAMILY CO. &amp; KYAING TONG ENERGY CO., LTD.</a:t>
            </a:r>
          </a:p>
        </p:txBody>
      </p:sp>
      <p:sp>
        <p:nvSpPr>
          <p:cNvPr id="2" name="TextBox 1"/>
          <p:cNvSpPr txBox="1"/>
          <p:nvPr/>
        </p:nvSpPr>
        <p:spPr>
          <a:xfrm>
            <a:off x="806610" y="6401771"/>
            <a:ext cx="9735357" cy="448713"/>
          </a:xfrm>
          <a:prstGeom prst="rect">
            <a:avLst/>
          </a:prstGeom>
          <a:noFill/>
        </p:spPr>
        <p:txBody>
          <a:bodyPr wrap="none" rtlCol="0">
            <a:spAutoFit/>
          </a:bodyPr>
          <a:lstStyle/>
          <a:p>
            <a:r>
              <a:rPr lang="en-US" sz="2316" i="1" dirty="0">
                <a:solidFill>
                  <a:srgbClr val="FF0000"/>
                </a:solidFill>
              </a:rPr>
              <a:t>3MW installed capacity (3 x 1MW) at Nam </a:t>
            </a:r>
            <a:r>
              <a:rPr lang="en-US" sz="2316" i="1" dirty="0" err="1">
                <a:solidFill>
                  <a:srgbClr val="FF0000"/>
                </a:solidFill>
              </a:rPr>
              <a:t>Khun</a:t>
            </a:r>
            <a:r>
              <a:rPr lang="en-US" sz="2316" i="1" dirty="0">
                <a:solidFill>
                  <a:srgbClr val="FF0000"/>
                </a:solidFill>
              </a:rPr>
              <a:t> outside of </a:t>
            </a:r>
            <a:r>
              <a:rPr lang="en-US" sz="2316" i="1" dirty="0" err="1">
                <a:solidFill>
                  <a:srgbClr val="FF0000"/>
                </a:solidFill>
              </a:rPr>
              <a:t>Kyaing</a:t>
            </a:r>
            <a:r>
              <a:rPr lang="en-US" sz="2316" i="1" dirty="0">
                <a:solidFill>
                  <a:srgbClr val="FF0000"/>
                </a:solidFill>
              </a:rPr>
              <a:t> Tong. </a:t>
            </a:r>
            <a:endParaRPr lang="en-US" sz="2316" dirty="0"/>
          </a:p>
        </p:txBody>
      </p:sp>
    </p:spTree>
    <p:extLst>
      <p:ext uri="{BB962C8B-B14F-4D97-AF65-F5344CB8AC3E}">
        <p14:creationId xmlns:p14="http://schemas.microsoft.com/office/powerpoint/2010/main" val="24679404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0002.bmp"/>
          <p:cNvPicPr>
            <a:picLocks noChangeAspect="1"/>
          </p:cNvPicPr>
          <p:nvPr/>
        </p:nvPicPr>
        <p:blipFill rotWithShape="1">
          <a:blip r:embed="rId3">
            <a:extLst>
              <a:ext uri="{28A0092B-C50C-407E-A947-70E740481C1C}">
                <a14:useLocalDpi xmlns:a14="http://schemas.microsoft.com/office/drawing/2010/main" val="0"/>
              </a:ext>
            </a:extLst>
          </a:blip>
          <a:srcRect r="-1846"/>
          <a:stretch/>
        </p:blipFill>
        <p:spPr>
          <a:xfrm>
            <a:off x="1015571" y="1027767"/>
            <a:ext cx="4225138" cy="2779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 Box 2"/>
          <p:cNvSpPr txBox="1">
            <a:spLocks noChangeArrowheads="1"/>
          </p:cNvSpPr>
          <p:nvPr/>
        </p:nvSpPr>
        <p:spPr bwMode="auto">
          <a:xfrm>
            <a:off x="302419" y="7244881"/>
            <a:ext cx="10083800" cy="317969"/>
          </a:xfrm>
          <a:prstGeom prst="rect">
            <a:avLst/>
          </a:prstGeom>
          <a:solidFill>
            <a:schemeClr val="accent1">
              <a:lumMod val="50000"/>
            </a:schemeClr>
          </a:solidFill>
          <a:ln w="9525">
            <a:noFill/>
            <a:miter lim="800000"/>
            <a:headEnd/>
            <a:tailEnd/>
          </a:ln>
        </p:spPr>
        <p:txBody>
          <a:bodyPr vert="horz" wrap="square" lIns="100838" tIns="100838" rIns="100838" bIns="100838" numCol="1" anchor="ctr" anchorCtr="0" compatLnSpc="1">
            <a:prstTxWarp prst="textNoShape">
              <a:avLst/>
            </a:prstTxWarp>
          </a:bodyPr>
          <a:lstStyle/>
          <a:p>
            <a:pPr algn="ctr" defTabSz="1008400" fontAlgn="base">
              <a:spcBef>
                <a:spcPct val="0"/>
              </a:spcBef>
              <a:spcAft>
                <a:spcPct val="0"/>
              </a:spcAft>
            </a:pPr>
            <a:endParaRPr lang="en-US" sz="3088" b="1" i="1" dirty="0">
              <a:solidFill>
                <a:schemeClr val="bg1"/>
              </a:solidFill>
              <a:latin typeface="Times" pitchFamily="-112" charset="0"/>
              <a:ea typeface="Times New Roman" pitchFamily="-112" charset="0"/>
            </a:endParaRPr>
          </a:p>
        </p:txBody>
      </p:sp>
      <p:pic>
        <p:nvPicPr>
          <p:cNvPr id="8" name="Picture 7" descr="sc0004.bmp"/>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2758" y="3810530"/>
            <a:ext cx="4225138" cy="2779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8"/>
          <p:cNvSpPr/>
          <p:nvPr/>
        </p:nvSpPr>
        <p:spPr>
          <a:xfrm>
            <a:off x="1116846" y="270969"/>
            <a:ext cx="7942748" cy="400110"/>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wrap="square">
            <a:spAutoFit/>
          </a:bodyPr>
          <a:lstStyle/>
          <a:p>
            <a:pPr algn="ctr" defTabSz="1008400" fontAlgn="base">
              <a:spcBef>
                <a:spcPct val="0"/>
              </a:spcBef>
              <a:spcAft>
                <a:spcPct val="0"/>
              </a:spcAft>
            </a:pPr>
            <a:r>
              <a:rPr lang="en-US" sz="2000" b="1" dirty="0">
                <a:solidFill>
                  <a:srgbClr val="0000FF"/>
                </a:solidFill>
                <a:latin typeface="Arial"/>
                <a:ea typeface="Times New Roman" pitchFamily="-112" charset="0"/>
                <a:cs typeface="Arial"/>
              </a:rPr>
              <a:t>SAI HTUN HLA AND BROTHERS HYDROPOWER ENTERPRISE</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2064" y="926320"/>
            <a:ext cx="4390195" cy="2985064"/>
          </a:xfrm>
          <a:prstGeom prst="rect">
            <a:avLst/>
          </a:prstGeom>
        </p:spPr>
      </p:pic>
    </p:spTree>
    <p:extLst>
      <p:ext uri="{BB962C8B-B14F-4D97-AF65-F5344CB8AC3E}">
        <p14:creationId xmlns:p14="http://schemas.microsoft.com/office/powerpoint/2010/main" val="14893768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302419" y="7244881"/>
            <a:ext cx="10083800" cy="317969"/>
          </a:xfrm>
          <a:prstGeom prst="rect">
            <a:avLst/>
          </a:prstGeom>
          <a:solidFill>
            <a:schemeClr val="accent1">
              <a:lumMod val="50000"/>
            </a:schemeClr>
          </a:solidFill>
          <a:ln w="9525">
            <a:noFill/>
            <a:miter lim="800000"/>
            <a:headEnd/>
            <a:tailEnd/>
          </a:ln>
        </p:spPr>
        <p:txBody>
          <a:bodyPr vert="horz" wrap="square" lIns="100838" tIns="100838" rIns="100838" bIns="100838" numCol="1" anchor="ctr" anchorCtr="0" compatLnSpc="1">
            <a:prstTxWarp prst="textNoShape">
              <a:avLst/>
            </a:prstTxWarp>
          </a:bodyPr>
          <a:lstStyle/>
          <a:p>
            <a:pPr algn="ctr" defTabSz="1008400" fontAlgn="base">
              <a:spcBef>
                <a:spcPct val="0"/>
              </a:spcBef>
              <a:spcAft>
                <a:spcPct val="0"/>
              </a:spcAft>
            </a:pPr>
            <a:endParaRPr lang="en-US" sz="3088" b="1" i="1" dirty="0">
              <a:solidFill>
                <a:schemeClr val="bg1"/>
              </a:solidFill>
              <a:latin typeface="Times" pitchFamily="-112" charset="0"/>
              <a:ea typeface="Times New Roman" pitchFamily="-112" charset="0"/>
            </a:endParaRPr>
          </a:p>
        </p:txBody>
      </p:sp>
      <p:pic>
        <p:nvPicPr>
          <p:cNvPr id="2" name="Picture 1" descr="image-5bda3d936914436ceaa3c37492d2d4f1f442b7523c71b16ee2f68b3e237df13a-V.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7808" y="1521491"/>
            <a:ext cx="4168500" cy="5558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IMG_20150515_105639.jp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28858" y="4300491"/>
            <a:ext cx="4110336" cy="2779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IMG_20150428_082623.jp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16308" y="1521491"/>
            <a:ext cx="4122885" cy="277900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angle 9"/>
          <p:cNvSpPr/>
          <p:nvPr/>
        </p:nvSpPr>
        <p:spPr>
          <a:xfrm>
            <a:off x="652551" y="890091"/>
            <a:ext cx="9453563" cy="448713"/>
          </a:xfrm>
          <a:prstGeom prst="rect">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wrap="square">
            <a:spAutoFit/>
          </a:bodyPr>
          <a:lstStyle/>
          <a:p>
            <a:pPr algn="ctr" defTabSz="1008400" fontAlgn="base">
              <a:spcBef>
                <a:spcPct val="0"/>
              </a:spcBef>
              <a:spcAft>
                <a:spcPct val="0"/>
              </a:spcAft>
            </a:pPr>
            <a:r>
              <a:rPr lang="en-US" sz="2316" b="1" dirty="0">
                <a:solidFill>
                  <a:srgbClr val="0000FF"/>
                </a:solidFill>
                <a:latin typeface="Arial"/>
                <a:ea typeface="Times New Roman" pitchFamily="-112" charset="0"/>
                <a:cs typeface="Arial"/>
              </a:rPr>
              <a:t>WIN THEIKDI TURBINE ENTERPRISE</a:t>
            </a:r>
          </a:p>
        </p:txBody>
      </p:sp>
    </p:spTree>
    <p:extLst>
      <p:ext uri="{BB962C8B-B14F-4D97-AF65-F5344CB8AC3E}">
        <p14:creationId xmlns:p14="http://schemas.microsoft.com/office/powerpoint/2010/main" val="25552546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Athureliya</a:t>
            </a:r>
            <a:r>
              <a:rPr lang="en-US" dirty="0"/>
              <a:t> village micro-hydro, Sri </a:t>
            </a:r>
            <a:r>
              <a:rPr lang="en-US" dirty="0" smtClean="0"/>
              <a:t>Lanka</a:t>
            </a:r>
            <a:endParaRPr lang="en-US" dirty="0"/>
          </a:p>
        </p:txBody>
      </p:sp>
      <p:sp>
        <p:nvSpPr>
          <p:cNvPr id="3" name="Content Placeholder 2"/>
          <p:cNvSpPr>
            <a:spLocks noGrp="1"/>
          </p:cNvSpPr>
          <p:nvPr>
            <p:ph idx="1"/>
          </p:nvPr>
        </p:nvSpPr>
        <p:spPr>
          <a:xfrm>
            <a:off x="995680" y="2013259"/>
            <a:ext cx="7962000" cy="4798559"/>
          </a:xfrm>
        </p:spPr>
        <p:txBody>
          <a:bodyPr/>
          <a:lstStyle/>
          <a:p>
            <a:r>
              <a:rPr lang="en-US" dirty="0" smtClean="0"/>
              <a:t>21 kW</a:t>
            </a:r>
          </a:p>
          <a:p>
            <a:r>
              <a:rPr lang="en-US" dirty="0" smtClean="0"/>
              <a:t>Was stand-alone, now grid-connected</a:t>
            </a: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420" y="3455806"/>
            <a:ext cx="5034896" cy="3776171"/>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7316" y="3445299"/>
            <a:ext cx="5048904" cy="3786678"/>
          </a:xfrm>
          <a:prstGeom prst="rect">
            <a:avLst/>
          </a:prstGeom>
        </p:spPr>
      </p:pic>
    </p:spTree>
    <p:extLst>
      <p:ext uri="{BB962C8B-B14F-4D97-AF65-F5344CB8AC3E}">
        <p14:creationId xmlns:p14="http://schemas.microsoft.com/office/powerpoint/2010/main" val="32466272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754460" y="2594504"/>
            <a:ext cx="7686155" cy="1115820"/>
          </a:xfrm>
        </p:spPr>
        <p:txBody>
          <a:bodyPr/>
          <a:lstStyle/>
          <a:p>
            <a:pPr>
              <a:lnSpc>
                <a:spcPct val="80000"/>
              </a:lnSpc>
            </a:pPr>
            <a:r>
              <a:rPr lang="en-US" dirty="0" smtClean="0"/>
              <a:t>Micro-hydro: advantages and disadvantages</a:t>
            </a:r>
            <a:endParaRPr lang="en-US" dirty="0"/>
          </a:p>
        </p:txBody>
      </p:sp>
      <p:sp>
        <p:nvSpPr>
          <p:cNvPr id="9" name="Subtitle 8"/>
          <p:cNvSpPr>
            <a:spLocks noGrp="1"/>
          </p:cNvSpPr>
          <p:nvPr>
            <p:ph type="subTitle" idx="1"/>
          </p:nvPr>
        </p:nvSpPr>
        <p:spPr/>
        <p:txBody>
          <a:bodyPr/>
          <a:lstStyle/>
          <a:p>
            <a:endParaRPr lang="en-US"/>
          </a:p>
        </p:txBody>
      </p:sp>
    </p:spTree>
    <p:extLst>
      <p:ext uri="{BB962C8B-B14F-4D97-AF65-F5344CB8AC3E}">
        <p14:creationId xmlns:p14="http://schemas.microsoft.com/office/powerpoint/2010/main" val="27509152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56719" y="1029323"/>
            <a:ext cx="8575200" cy="681437"/>
          </a:xfrm>
        </p:spPr>
        <p:txBody>
          <a:bodyPr/>
          <a:lstStyle/>
          <a:p>
            <a:r>
              <a:rPr lang="en-US" b="1" dirty="0"/>
              <a:t>Advantages compared to conventional energy</a:t>
            </a:r>
            <a:endParaRPr lang="id-ID" b="1" dirty="0"/>
          </a:p>
        </p:txBody>
      </p:sp>
      <p:sp>
        <p:nvSpPr>
          <p:cNvPr id="3" name="Content Placeholder 2"/>
          <p:cNvSpPr>
            <a:spLocks noGrp="1"/>
          </p:cNvSpPr>
          <p:nvPr>
            <p:ph idx="1"/>
          </p:nvPr>
        </p:nvSpPr>
        <p:spPr>
          <a:xfrm>
            <a:off x="1056719" y="2034431"/>
            <a:ext cx="8575200" cy="4873369"/>
          </a:xfrm>
        </p:spPr>
        <p:txBody>
          <a:bodyPr>
            <a:normAutofit fontScale="92500" lnSpcReduction="10000"/>
          </a:bodyPr>
          <a:lstStyle/>
          <a:p>
            <a:pPr marL="457200" indent="-457200">
              <a:spcBef>
                <a:spcPts val="0"/>
              </a:spcBef>
              <a:buFont typeface="Arial" panose="020B0604020202020204" pitchFamily="34" charset="0"/>
              <a:buChar char="•"/>
            </a:pPr>
            <a:r>
              <a:rPr lang="en-US" sz="2647" b="0" dirty="0" smtClean="0">
                <a:solidFill>
                  <a:schemeClr val="tx1"/>
                </a:solidFill>
              </a:rPr>
              <a:t>Uses a </a:t>
            </a:r>
            <a:r>
              <a:rPr lang="en-US" sz="2647" b="0" dirty="0">
                <a:solidFill>
                  <a:schemeClr val="tx1"/>
                </a:solidFill>
              </a:rPr>
              <a:t>renewable source of energy, i.e., water in the catchment area is not depleted but continuously replaced thanks to the hydrological cycle;</a:t>
            </a:r>
          </a:p>
          <a:p>
            <a:pPr marL="457200" indent="-457200">
              <a:spcBef>
                <a:spcPts val="0"/>
              </a:spcBef>
              <a:buFont typeface="Arial" panose="020B0604020202020204" pitchFamily="34" charset="0"/>
              <a:buChar char="•"/>
            </a:pPr>
            <a:r>
              <a:rPr lang="en-US" sz="2647" b="0" dirty="0" smtClean="0">
                <a:solidFill>
                  <a:schemeClr val="tx1"/>
                </a:solidFill>
              </a:rPr>
              <a:t>Relies on </a:t>
            </a:r>
            <a:r>
              <a:rPr lang="en-US" sz="2647" b="0" dirty="0">
                <a:solidFill>
                  <a:schemeClr val="tx1"/>
                </a:solidFill>
              </a:rPr>
              <a:t>a non-polluting, indigenous source of energy;</a:t>
            </a:r>
          </a:p>
          <a:p>
            <a:pPr marL="457200" indent="-457200">
              <a:spcBef>
                <a:spcPts val="0"/>
              </a:spcBef>
              <a:buFont typeface="Arial" panose="020B0604020202020204" pitchFamily="34" charset="0"/>
              <a:buChar char="•"/>
            </a:pPr>
            <a:r>
              <a:rPr lang="en-US" sz="2647" b="0" dirty="0" smtClean="0">
                <a:solidFill>
                  <a:schemeClr val="tx1"/>
                </a:solidFill>
              </a:rPr>
              <a:t>Can replace </a:t>
            </a:r>
            <a:r>
              <a:rPr lang="en-US" sz="2647" b="0" dirty="0">
                <a:solidFill>
                  <a:schemeClr val="tx1"/>
                </a:solidFill>
              </a:rPr>
              <a:t>petroleum-based generating systems, which rely on imported fuels;</a:t>
            </a:r>
          </a:p>
          <a:p>
            <a:pPr marL="457200" indent="-457200">
              <a:spcBef>
                <a:spcPts val="0"/>
              </a:spcBef>
              <a:buFont typeface="Arial" panose="020B0604020202020204" pitchFamily="34" charset="0"/>
              <a:buChar char="•"/>
            </a:pPr>
            <a:r>
              <a:rPr lang="en-US" sz="2647" b="0" dirty="0" smtClean="0">
                <a:solidFill>
                  <a:schemeClr val="tx1"/>
                </a:solidFill>
              </a:rPr>
              <a:t>Is a </a:t>
            </a:r>
            <a:r>
              <a:rPr lang="en-US" sz="2647" b="0" dirty="0">
                <a:solidFill>
                  <a:schemeClr val="tx1"/>
                </a:solidFill>
              </a:rPr>
              <a:t>well-proven technology, well beyond the research and development stage and</a:t>
            </a:r>
          </a:p>
          <a:p>
            <a:pPr marL="457200" indent="-457200">
              <a:spcBef>
                <a:spcPts val="0"/>
              </a:spcBef>
              <a:buFont typeface="Arial" panose="020B0604020202020204" pitchFamily="34" charset="0"/>
              <a:buChar char="•"/>
            </a:pPr>
            <a:r>
              <a:rPr lang="en-US" sz="2647" b="0" dirty="0" smtClean="0">
                <a:solidFill>
                  <a:schemeClr val="tx1"/>
                </a:solidFill>
              </a:rPr>
              <a:t>Thanks to </a:t>
            </a:r>
            <a:r>
              <a:rPr lang="en-US" sz="2647" b="0" dirty="0">
                <a:solidFill>
                  <a:schemeClr val="tx1"/>
                </a:solidFill>
              </a:rPr>
              <a:t>the small size of these schemes, </a:t>
            </a:r>
            <a:r>
              <a:rPr lang="en-US" sz="2647" b="0" dirty="0" smtClean="0">
                <a:solidFill>
                  <a:schemeClr val="tx1"/>
                </a:solidFill>
              </a:rPr>
              <a:t>impact </a:t>
            </a:r>
            <a:r>
              <a:rPr lang="en-US" sz="2647" b="0" dirty="0">
                <a:solidFill>
                  <a:schemeClr val="tx1"/>
                </a:solidFill>
              </a:rPr>
              <a:t>on the environment (river ecology etc.) can be kept at a very low level.</a:t>
            </a:r>
          </a:p>
        </p:txBody>
      </p:sp>
    </p:spTree>
    <p:extLst>
      <p:ext uri="{BB962C8B-B14F-4D97-AF65-F5344CB8AC3E}">
        <p14:creationId xmlns:p14="http://schemas.microsoft.com/office/powerpoint/2010/main" val="4011391015"/>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995680" y="50769"/>
            <a:ext cx="8697278" cy="1461801"/>
          </a:xfrm>
        </p:spPr>
        <p:txBody>
          <a:bodyPr>
            <a:noAutofit/>
          </a:bodyPr>
          <a:lstStyle/>
          <a:p>
            <a:r>
              <a:rPr lang="en-US" sz="3200" dirty="0" smtClean="0"/>
              <a:t>Day </a:t>
            </a:r>
            <a:r>
              <a:rPr lang="en-US" sz="3200" dirty="0"/>
              <a:t>1: civil, mechanical and electrical </a:t>
            </a:r>
            <a:r>
              <a:rPr lang="en-US" sz="3200" dirty="0" smtClean="0"/>
              <a:t>systems</a:t>
            </a:r>
            <a:br>
              <a:rPr lang="en-US" sz="3200" dirty="0" smtClean="0"/>
            </a:br>
            <a:r>
              <a:rPr lang="en-US" sz="3200" dirty="0" smtClean="0"/>
              <a:t> </a:t>
            </a:r>
            <a:r>
              <a:rPr lang="en-US" sz="3200" dirty="0"/>
              <a:t>in micro-hydropower </a:t>
            </a:r>
            <a:r>
              <a:rPr lang="en-US" sz="3200" dirty="0" smtClean="0"/>
              <a:t>mini-grids</a:t>
            </a:r>
            <a:endParaRPr lang="en-US" sz="3200" dirty="0">
              <a:latin typeface="+mn-lt"/>
            </a:endParaRPr>
          </a:p>
        </p:txBody>
      </p:sp>
      <p:sp>
        <p:nvSpPr>
          <p:cNvPr id="5123" name="Rectangle 3"/>
          <p:cNvSpPr>
            <a:spLocks noGrp="1" noChangeArrowheads="1"/>
          </p:cNvSpPr>
          <p:nvPr>
            <p:ph idx="1"/>
          </p:nvPr>
        </p:nvSpPr>
        <p:spPr>
          <a:xfrm>
            <a:off x="780073" y="1720068"/>
            <a:ext cx="9075420" cy="5565152"/>
          </a:xfrm>
        </p:spPr>
        <p:txBody>
          <a:bodyPr>
            <a:noAutofit/>
          </a:bodyPr>
          <a:lstStyle/>
          <a:p>
            <a:pPr marL="285750" indent="-285750" fontAlgn="base">
              <a:buFont typeface="Arial" panose="020B0604020202020204" pitchFamily="34" charset="0"/>
              <a:buChar char="•"/>
            </a:pPr>
            <a:r>
              <a:rPr lang="en-US" b="0" dirty="0" smtClean="0"/>
              <a:t>Initial </a:t>
            </a:r>
            <a:r>
              <a:rPr lang="en-US" b="0" dirty="0"/>
              <a:t>site survey</a:t>
            </a:r>
          </a:p>
          <a:p>
            <a:pPr marL="285750" indent="-285750" fontAlgn="base">
              <a:buFont typeface="Arial" panose="020B0604020202020204" pitchFamily="34" charset="0"/>
              <a:buChar char="•"/>
            </a:pPr>
            <a:r>
              <a:rPr lang="en-US" b="0" dirty="0" smtClean="0"/>
              <a:t>Intake design</a:t>
            </a:r>
            <a:endParaRPr lang="en-US" b="0" dirty="0"/>
          </a:p>
          <a:p>
            <a:pPr marL="285750" indent="-285750" fontAlgn="base">
              <a:buFont typeface="Arial" panose="020B0604020202020204" pitchFamily="34" charset="0"/>
              <a:buChar char="•"/>
            </a:pPr>
            <a:r>
              <a:rPr lang="en-US" b="0" dirty="0"/>
              <a:t>Power canal (power canal sizing)</a:t>
            </a:r>
          </a:p>
          <a:p>
            <a:pPr marL="285750" indent="-285750" fontAlgn="base">
              <a:buFont typeface="Arial" panose="020B0604020202020204" pitchFamily="34" charset="0"/>
              <a:buChar char="•"/>
            </a:pPr>
            <a:r>
              <a:rPr lang="en-US" b="0" dirty="0" err="1"/>
              <a:t>Forebay</a:t>
            </a:r>
            <a:endParaRPr lang="en-US" b="0" dirty="0"/>
          </a:p>
          <a:p>
            <a:pPr marL="285750" indent="-285750" fontAlgn="base">
              <a:buFont typeface="Arial" panose="020B0604020202020204" pitchFamily="34" charset="0"/>
              <a:buChar char="•"/>
            </a:pPr>
            <a:r>
              <a:rPr lang="en-US" b="0" dirty="0"/>
              <a:t>Penstock and anchors (penstock sizing, materials)</a:t>
            </a:r>
          </a:p>
          <a:p>
            <a:pPr marL="285750" indent="-285750" fontAlgn="base">
              <a:buFont typeface="Arial" panose="020B0604020202020204" pitchFamily="34" charset="0"/>
              <a:buChar char="•"/>
            </a:pPr>
            <a:r>
              <a:rPr lang="en-US" b="0" dirty="0" smtClean="0"/>
              <a:t>Q&amp;A</a:t>
            </a:r>
            <a:endParaRPr lang="en-US" b="0" dirty="0"/>
          </a:p>
        </p:txBody>
      </p:sp>
    </p:spTree>
    <p:extLst>
      <p:ext uri="{BB962C8B-B14F-4D97-AF65-F5344CB8AC3E}">
        <p14:creationId xmlns:p14="http://schemas.microsoft.com/office/powerpoint/2010/main" val="2100048248"/>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6719" y="1071530"/>
            <a:ext cx="8575200" cy="681437"/>
          </a:xfrm>
        </p:spPr>
        <p:txBody>
          <a:bodyPr>
            <a:normAutofit/>
          </a:bodyPr>
          <a:lstStyle/>
          <a:p>
            <a:r>
              <a:rPr lang="en-US" b="1" dirty="0"/>
              <a:t>Advantaged compared to other </a:t>
            </a:r>
            <a:r>
              <a:rPr lang="en-US" b="1" dirty="0" smtClean="0"/>
              <a:t>renewables</a:t>
            </a:r>
            <a:endParaRPr lang="id-ID" b="1" dirty="0"/>
          </a:p>
        </p:txBody>
      </p:sp>
      <p:sp>
        <p:nvSpPr>
          <p:cNvPr id="3" name="Content Placeholder 2"/>
          <p:cNvSpPr>
            <a:spLocks noGrp="1"/>
          </p:cNvSpPr>
          <p:nvPr>
            <p:ph idx="1"/>
          </p:nvPr>
        </p:nvSpPr>
        <p:spPr>
          <a:xfrm>
            <a:off x="1056719" y="2034431"/>
            <a:ext cx="8575200" cy="4873369"/>
          </a:xfrm>
        </p:spPr>
        <p:txBody>
          <a:bodyPr>
            <a:normAutofit fontScale="92500" lnSpcReduction="20000"/>
          </a:bodyPr>
          <a:lstStyle/>
          <a:p>
            <a:pPr marL="457200" lvl="1" indent="-457200">
              <a:spcBef>
                <a:spcPts val="0"/>
              </a:spcBef>
              <a:buFont typeface="Arial" panose="020B0604020202020204" pitchFamily="34" charset="0"/>
              <a:buChar char="•"/>
            </a:pPr>
            <a:r>
              <a:rPr lang="en-US" sz="2647" dirty="0"/>
              <a:t>Levelized cost of electricity low</a:t>
            </a:r>
          </a:p>
          <a:p>
            <a:pPr marL="457200" lvl="1" indent="-457200">
              <a:spcBef>
                <a:spcPts val="0"/>
              </a:spcBef>
              <a:buFont typeface="Arial" panose="020B0604020202020204" pitchFamily="34" charset="0"/>
              <a:buChar char="•"/>
            </a:pPr>
            <a:r>
              <a:rPr lang="en-US" sz="2647" dirty="0" smtClean="0"/>
              <a:t>High level </a:t>
            </a:r>
            <a:r>
              <a:rPr lang="en-US" sz="2647" dirty="0"/>
              <a:t>of predictability, varying with annual rainfall patterns</a:t>
            </a:r>
          </a:p>
          <a:p>
            <a:pPr marL="457200" lvl="1" indent="-457200">
              <a:spcBef>
                <a:spcPts val="0"/>
              </a:spcBef>
              <a:buFont typeface="Arial" panose="020B0604020202020204" pitchFamily="34" charset="0"/>
              <a:buChar char="•"/>
            </a:pPr>
            <a:r>
              <a:rPr lang="en-US" sz="2647" dirty="0" smtClean="0"/>
              <a:t>Slow rate </a:t>
            </a:r>
            <a:r>
              <a:rPr lang="en-US" sz="2647" dirty="0"/>
              <a:t>of change, the source from which power is generated varies only gradually from day to day (not from minute to minute)</a:t>
            </a:r>
          </a:p>
          <a:p>
            <a:pPr marL="457200" lvl="1" indent="-457200">
              <a:spcBef>
                <a:spcPts val="0"/>
              </a:spcBef>
              <a:buFont typeface="Arial" panose="020B0604020202020204" pitchFamily="34" charset="0"/>
              <a:buChar char="•"/>
            </a:pPr>
            <a:r>
              <a:rPr lang="en-US" sz="2647" dirty="0" smtClean="0"/>
              <a:t>Good correlation </a:t>
            </a:r>
            <a:r>
              <a:rPr lang="en-US" sz="2647" dirty="0"/>
              <a:t>with demand over the day and over the year i.e. output constant also at night</a:t>
            </a:r>
          </a:p>
          <a:p>
            <a:pPr marL="457200" lvl="1" indent="-457200">
              <a:spcBef>
                <a:spcPts val="0"/>
              </a:spcBef>
              <a:buFont typeface="Arial" panose="020B0604020202020204" pitchFamily="34" charset="0"/>
              <a:buChar char="•"/>
            </a:pPr>
            <a:r>
              <a:rPr lang="en-US" sz="2647" dirty="0" smtClean="0"/>
              <a:t>Proven, </a:t>
            </a:r>
            <a:r>
              <a:rPr lang="en-US" sz="2647" dirty="0"/>
              <a:t>long-lasting and robust technology; systems can last for 50 years or more and can relatively easy be handled on village-level</a:t>
            </a:r>
          </a:p>
        </p:txBody>
      </p:sp>
    </p:spTree>
    <p:extLst>
      <p:ext uri="{BB962C8B-B14F-4D97-AF65-F5344CB8AC3E}">
        <p14:creationId xmlns:p14="http://schemas.microsoft.com/office/powerpoint/2010/main" val="326027021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417" y="1085595"/>
            <a:ext cx="8575200" cy="681437"/>
          </a:xfrm>
        </p:spPr>
        <p:txBody>
          <a:bodyPr/>
          <a:lstStyle/>
          <a:p>
            <a:r>
              <a:rPr lang="en-US" b="1" dirty="0"/>
              <a:t>Disadvantages</a:t>
            </a:r>
            <a:endParaRPr lang="id-ID" b="1" dirty="0"/>
          </a:p>
        </p:txBody>
      </p:sp>
      <p:sp>
        <p:nvSpPr>
          <p:cNvPr id="3" name="Content Placeholder 2"/>
          <p:cNvSpPr>
            <a:spLocks noGrp="1"/>
          </p:cNvSpPr>
          <p:nvPr>
            <p:ph idx="1"/>
          </p:nvPr>
        </p:nvSpPr>
        <p:spPr>
          <a:xfrm>
            <a:off x="1056719" y="2034431"/>
            <a:ext cx="8575200" cy="4873369"/>
          </a:xfrm>
        </p:spPr>
        <p:txBody>
          <a:bodyPr>
            <a:normAutofit fontScale="92500"/>
          </a:bodyPr>
          <a:lstStyle/>
          <a:p>
            <a:pPr marL="457200" lvl="1" indent="-457200">
              <a:spcBef>
                <a:spcPts val="0"/>
              </a:spcBef>
              <a:buFont typeface="Arial" panose="020B0604020202020204" pitchFamily="34" charset="0"/>
              <a:buChar char="•"/>
            </a:pPr>
            <a:r>
              <a:rPr lang="en-US" sz="2647" dirty="0"/>
              <a:t>Requires a considerable amount of specialist know-how which is not always locally available; </a:t>
            </a:r>
            <a:r>
              <a:rPr lang="en-US" sz="2647" dirty="0" smtClean="0"/>
              <a:t>note</a:t>
            </a:r>
            <a:r>
              <a:rPr lang="en-US" sz="2647" dirty="0"/>
              <a:t>, that MHP is not simply a scaled-down version of full-scale hydropower but uses unique design and construction techniques;</a:t>
            </a:r>
          </a:p>
          <a:p>
            <a:pPr marL="457200" lvl="1" indent="-457200">
              <a:spcBef>
                <a:spcPts val="0"/>
              </a:spcBef>
              <a:buFont typeface="Arial" panose="020B0604020202020204" pitchFamily="34" charset="0"/>
              <a:buChar char="•"/>
            </a:pPr>
            <a:r>
              <a:rPr lang="en-US" sz="2647" dirty="0"/>
              <a:t>MHP schemes require sustained effort for operation and maintenance which rural communities are not always prepared to provide (lack of </a:t>
            </a:r>
            <a:r>
              <a:rPr lang="en-US" sz="2647" dirty="0" err="1"/>
              <a:t>organisational</a:t>
            </a:r>
            <a:r>
              <a:rPr lang="en-US" sz="2647" dirty="0"/>
              <a:t> capacities, lack of cash: issues which have to be considered carefully during planning).</a:t>
            </a:r>
          </a:p>
        </p:txBody>
      </p:sp>
    </p:spTree>
    <p:extLst>
      <p:ext uri="{BB962C8B-B14F-4D97-AF65-F5344CB8AC3E}">
        <p14:creationId xmlns:p14="http://schemas.microsoft.com/office/powerpoint/2010/main" val="18186292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pPr>
              <a:lnSpc>
                <a:spcPct val="80000"/>
              </a:lnSpc>
            </a:pPr>
            <a:r>
              <a:rPr lang="en-US" dirty="0"/>
              <a:t>Micro-hydro </a:t>
            </a:r>
            <a:r>
              <a:rPr lang="en-US" dirty="0" smtClean="0"/>
              <a:t>attributes</a:t>
            </a:r>
            <a:endParaRPr lang="en-US" dirty="0"/>
          </a:p>
        </p:txBody>
      </p:sp>
      <p:sp>
        <p:nvSpPr>
          <p:cNvPr id="9" name="Subtitle 8"/>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963505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20150622_18503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094525" y="3294604"/>
            <a:ext cx="4847018" cy="3635264"/>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title"/>
          </p:nvPr>
        </p:nvSpPr>
        <p:spPr>
          <a:xfrm>
            <a:off x="1467796" y="78453"/>
            <a:ext cx="3201584" cy="681437"/>
          </a:xfrm>
        </p:spPr>
        <p:txBody>
          <a:bodyPr/>
          <a:lstStyle/>
          <a:p>
            <a:r>
              <a:rPr lang="en-US" b="1" dirty="0"/>
              <a:t>Local manufacture</a:t>
            </a:r>
            <a:endParaRPr lang="id-ID" b="1" dirty="0"/>
          </a:p>
        </p:txBody>
      </p:sp>
      <p:sp>
        <p:nvSpPr>
          <p:cNvPr id="3" name="Content Placeholder 2"/>
          <p:cNvSpPr>
            <a:spLocks noGrp="1"/>
          </p:cNvSpPr>
          <p:nvPr>
            <p:ph idx="1"/>
          </p:nvPr>
        </p:nvSpPr>
        <p:spPr>
          <a:xfrm>
            <a:off x="337396" y="1775116"/>
            <a:ext cx="4150198" cy="2417055"/>
          </a:xfrm>
        </p:spPr>
        <p:txBody>
          <a:bodyPr>
            <a:normAutofit fontScale="92500" lnSpcReduction="10000"/>
          </a:bodyPr>
          <a:lstStyle/>
          <a:p>
            <a:pPr marL="342900" lvl="1" indent="-342900">
              <a:spcBef>
                <a:spcPts val="0"/>
              </a:spcBef>
              <a:buFont typeface="Arial" panose="020B0604020202020204" pitchFamily="34" charset="0"/>
              <a:buChar char="•"/>
            </a:pPr>
            <a:r>
              <a:rPr lang="en-US" dirty="0" smtClean="0"/>
              <a:t>Can be cheaper </a:t>
            </a:r>
            <a:r>
              <a:rPr lang="en-US" dirty="0"/>
              <a:t>then imported equipment</a:t>
            </a:r>
          </a:p>
          <a:p>
            <a:pPr marL="342900" lvl="1" indent="-342900">
              <a:spcBef>
                <a:spcPts val="0"/>
              </a:spcBef>
              <a:buFont typeface="Arial" panose="020B0604020202020204" pitchFamily="34" charset="0"/>
              <a:buChar char="•"/>
            </a:pPr>
            <a:r>
              <a:rPr lang="en-US" dirty="0"/>
              <a:t>S</a:t>
            </a:r>
            <a:r>
              <a:rPr lang="en-US" dirty="0" smtClean="0"/>
              <a:t>ervice</a:t>
            </a:r>
            <a:r>
              <a:rPr lang="en-US" dirty="0"/>
              <a:t>, know-how and spare parts available </a:t>
            </a:r>
            <a:r>
              <a:rPr lang="en-US" dirty="0" smtClean="0"/>
              <a:t>locally</a:t>
            </a:r>
          </a:p>
          <a:p>
            <a:pPr marL="342900" lvl="1" indent="-342900">
              <a:spcBef>
                <a:spcPts val="0"/>
              </a:spcBef>
              <a:buFont typeface="Arial" panose="020B0604020202020204" pitchFamily="34" charset="0"/>
              <a:buChar char="•"/>
            </a:pPr>
            <a:r>
              <a:rPr lang="en-US" dirty="0" smtClean="0"/>
              <a:t>Local jobs</a:t>
            </a:r>
          </a:p>
          <a:p>
            <a:pPr marL="342900" lvl="1" indent="-342900">
              <a:spcBef>
                <a:spcPts val="0"/>
              </a:spcBef>
              <a:buFont typeface="Arial" panose="020B0604020202020204" pitchFamily="34" charset="0"/>
              <a:buChar char="•"/>
            </a:pPr>
            <a:r>
              <a:rPr lang="en-US" dirty="0" smtClean="0"/>
              <a:t>Technical assistance can help improve efficiency &amp; reliability</a:t>
            </a:r>
          </a:p>
          <a:p>
            <a:pPr marL="342900" lvl="1" indent="-342900">
              <a:spcBef>
                <a:spcPts val="0"/>
              </a:spcBef>
              <a:buFont typeface="Arial" panose="020B0604020202020204" pitchFamily="34" charset="0"/>
              <a:buChar char="•"/>
            </a:pPr>
            <a:endParaRPr lang="en-US" dirty="0"/>
          </a:p>
        </p:txBody>
      </p:sp>
      <p:pic>
        <p:nvPicPr>
          <p:cNvPr id="7" name="Picture 6" descr="C360_2015-02-26-08-52-38-301.jp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904672" y="5687046"/>
            <a:ext cx="2783966" cy="1848697"/>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IMG_20150620_141700.jp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299099" y="5992837"/>
            <a:ext cx="2359351" cy="1542906"/>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image-5bda3d936914436ceaa3c37492d2d4f1f442b7523c71b16ee2f68b3e237df13a-V.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19568" y="2688724"/>
            <a:ext cx="2269070" cy="3025427"/>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descr="03.jp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268142" y="4389120"/>
            <a:ext cx="2416585" cy="1603717"/>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01.jpg"/>
          <p:cNvPicPr>
            <a:picLocks noChangeAspect="1"/>
          </p:cNvPicPr>
          <p:nvPr/>
        </p:nvPicPr>
        <p:blipFill rotWithShape="1">
          <a:blip r:embed="rId8">
            <a:extLst>
              <a:ext uri="{28A0092B-C50C-407E-A947-70E740481C1C}">
                <a14:useLocalDpi xmlns:a14="http://schemas.microsoft.com/office/drawing/2010/main" val="0"/>
              </a:ext>
            </a:extLst>
          </a:blip>
          <a:srcRect l="-336" r="-121"/>
          <a:stretch/>
        </p:blipFill>
        <p:spPr>
          <a:xfrm>
            <a:off x="6676220" y="25963"/>
            <a:ext cx="4012417" cy="2662760"/>
          </a:xfrm>
          <a:prstGeom prst="rect">
            <a:avLst/>
          </a:prstGeom>
          <a:solidFill>
            <a:srgbClr val="FFFFFF">
              <a:shade val="85000"/>
            </a:srgbClr>
          </a:solidFill>
          <a:ln w="38100" cap="sq" cmpd="sng">
            <a:solidFill>
              <a:srgbClr val="0000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67299065"/>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6719" y="899624"/>
            <a:ext cx="8575200" cy="681437"/>
          </a:xfrm>
        </p:spPr>
        <p:txBody>
          <a:bodyPr/>
          <a:lstStyle/>
          <a:p>
            <a:r>
              <a:rPr lang="en-US" b="1" dirty="0"/>
              <a:t>People’s participation</a:t>
            </a:r>
            <a:endParaRPr lang="id-ID" b="1" dirty="0"/>
          </a:p>
        </p:txBody>
      </p:sp>
      <p:sp>
        <p:nvSpPr>
          <p:cNvPr id="3" name="Content Placeholder 2"/>
          <p:cNvSpPr>
            <a:spLocks noGrp="1"/>
          </p:cNvSpPr>
          <p:nvPr>
            <p:ph idx="1"/>
          </p:nvPr>
        </p:nvSpPr>
        <p:spPr>
          <a:xfrm>
            <a:off x="1056720" y="2034431"/>
            <a:ext cx="4977360" cy="4873369"/>
          </a:xfrm>
        </p:spPr>
        <p:txBody>
          <a:bodyPr>
            <a:noAutofit/>
          </a:bodyPr>
          <a:lstStyle/>
          <a:p>
            <a:pPr marL="457200" indent="-457200">
              <a:spcBef>
                <a:spcPts val="0"/>
              </a:spcBef>
              <a:buFont typeface="Arial" panose="020B0604020202020204" pitchFamily="34" charset="0"/>
              <a:buChar char="•"/>
            </a:pPr>
            <a:r>
              <a:rPr lang="en-US" sz="2400" b="0" dirty="0">
                <a:solidFill>
                  <a:schemeClr val="tx1"/>
                </a:solidFill>
              </a:rPr>
              <a:t>Small size the projects allows the involvement of local villagers in:</a:t>
            </a:r>
          </a:p>
          <a:p>
            <a:pPr marL="640080" lvl="2" indent="-457200">
              <a:spcBef>
                <a:spcPts val="0"/>
              </a:spcBef>
              <a:buFont typeface="Arial" panose="020B0604020202020204" pitchFamily="34" charset="0"/>
              <a:buChar char="•"/>
            </a:pPr>
            <a:r>
              <a:rPr lang="en-US" sz="2400" dirty="0"/>
              <a:t>implementation:</a:t>
            </a:r>
          </a:p>
          <a:p>
            <a:pPr marL="640080" lvl="2" indent="-457200">
              <a:spcBef>
                <a:spcPts val="0"/>
              </a:spcBef>
              <a:buFont typeface="Arial" panose="020B0604020202020204" pitchFamily="34" charset="0"/>
              <a:buChar char="•"/>
            </a:pPr>
            <a:r>
              <a:rPr lang="en-US" sz="2400" dirty="0" smtClean="0"/>
              <a:t>operation </a:t>
            </a:r>
            <a:r>
              <a:rPr lang="en-US" sz="2400" dirty="0"/>
              <a:t>&amp; maintenance</a:t>
            </a:r>
          </a:p>
          <a:p>
            <a:pPr marL="640080" lvl="2" indent="-457200">
              <a:spcBef>
                <a:spcPts val="0"/>
              </a:spcBef>
              <a:buFont typeface="Arial" panose="020B0604020202020204" pitchFamily="34" charset="0"/>
              <a:buChar char="•"/>
            </a:pPr>
            <a:r>
              <a:rPr lang="en-US" sz="2400" dirty="0"/>
              <a:t>management. </a:t>
            </a:r>
          </a:p>
          <a:p>
            <a:pPr marL="457200" indent="-457200">
              <a:spcBef>
                <a:spcPts val="0"/>
              </a:spcBef>
              <a:buFont typeface="Arial" panose="020B0604020202020204" pitchFamily="34" charset="0"/>
              <a:buChar char="•"/>
            </a:pPr>
            <a:r>
              <a:rPr lang="en-US" sz="2400" b="0" dirty="0">
                <a:solidFill>
                  <a:schemeClr val="tx1"/>
                </a:solidFill>
              </a:rPr>
              <a:t>Public participation can reduce implementation cost and also often the level of commitment towards the project. </a:t>
            </a:r>
          </a:p>
        </p:txBody>
      </p:sp>
      <p:pic>
        <p:nvPicPr>
          <p:cNvPr id="4" name="Picture 4" descr="031124_Alor [Apui]_IMG_0520"/>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287295" y="4471115"/>
            <a:ext cx="3691166" cy="276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020509_dew_016"/>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287296" y="1702741"/>
            <a:ext cx="3691166" cy="2768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4958338"/>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6719" y="899624"/>
            <a:ext cx="8575200" cy="681437"/>
          </a:xfrm>
        </p:spPr>
        <p:txBody>
          <a:bodyPr/>
          <a:lstStyle/>
          <a:p>
            <a:r>
              <a:rPr lang="en-US" b="1" dirty="0" smtClean="0"/>
              <a:t>Accommodates mechanical power</a:t>
            </a:r>
            <a:endParaRPr lang="id-ID" b="1" dirty="0"/>
          </a:p>
        </p:txBody>
      </p:sp>
      <p:sp>
        <p:nvSpPr>
          <p:cNvPr id="3" name="Content Placeholder 2"/>
          <p:cNvSpPr>
            <a:spLocks noGrp="1"/>
          </p:cNvSpPr>
          <p:nvPr>
            <p:ph idx="1"/>
          </p:nvPr>
        </p:nvSpPr>
        <p:spPr>
          <a:xfrm>
            <a:off x="1056719" y="1775351"/>
            <a:ext cx="8575200" cy="4873369"/>
          </a:xfrm>
        </p:spPr>
        <p:txBody>
          <a:bodyPr>
            <a:normAutofit/>
          </a:bodyPr>
          <a:lstStyle/>
          <a:p>
            <a:pPr marL="457200" indent="-457200">
              <a:spcBef>
                <a:spcPts val="0"/>
              </a:spcBef>
              <a:buFont typeface="Arial" panose="020B0604020202020204" pitchFamily="34" charset="0"/>
              <a:buChar char="•"/>
            </a:pPr>
            <a:r>
              <a:rPr lang="en-US" sz="2000" b="0" dirty="0">
                <a:solidFill>
                  <a:schemeClr val="tx1"/>
                </a:solidFill>
              </a:rPr>
              <a:t>Instead of (or in addition to) generating electricity, micro-hydro power can be used directly as </a:t>
            </a:r>
            <a:r>
              <a:rPr lang="en-US" sz="2000" b="0" dirty="0" smtClean="0">
                <a:solidFill>
                  <a:schemeClr val="tx1"/>
                </a:solidFill>
              </a:rPr>
              <a:t>shaft power </a:t>
            </a:r>
            <a:r>
              <a:rPr lang="en-US" sz="2000" b="0" dirty="0">
                <a:solidFill>
                  <a:schemeClr val="tx1"/>
                </a:solidFill>
              </a:rPr>
              <a:t>for many industrial </a:t>
            </a:r>
            <a:r>
              <a:rPr lang="en-US" sz="2000" b="0" dirty="0" smtClean="0">
                <a:solidFill>
                  <a:schemeClr val="tx1"/>
                </a:solidFill>
              </a:rPr>
              <a:t>applications: </a:t>
            </a:r>
          </a:p>
          <a:p>
            <a:pPr marL="813816" lvl="3" indent="-457200">
              <a:spcBef>
                <a:spcPts val="0"/>
              </a:spcBef>
              <a:buFont typeface="Arial" panose="020B0604020202020204" pitchFamily="34" charset="0"/>
              <a:buChar char="•"/>
            </a:pPr>
            <a:r>
              <a:rPr lang="en-US" sz="2000" b="0" dirty="0" smtClean="0">
                <a:solidFill>
                  <a:schemeClr val="tx1"/>
                </a:solidFill>
              </a:rPr>
              <a:t>milling, </a:t>
            </a:r>
          </a:p>
          <a:p>
            <a:pPr marL="813816" lvl="3" indent="-457200">
              <a:spcBef>
                <a:spcPts val="0"/>
              </a:spcBef>
              <a:buFont typeface="Arial" panose="020B0604020202020204" pitchFamily="34" charset="0"/>
              <a:buChar char="•"/>
            </a:pPr>
            <a:r>
              <a:rPr lang="en-US" sz="2000" b="0" dirty="0" smtClean="0">
                <a:solidFill>
                  <a:schemeClr val="tx1"/>
                </a:solidFill>
              </a:rPr>
              <a:t>husking and</a:t>
            </a:r>
          </a:p>
          <a:p>
            <a:pPr marL="813816" lvl="3" indent="-457200">
              <a:spcBef>
                <a:spcPts val="0"/>
              </a:spcBef>
              <a:buFont typeface="Arial" panose="020B0604020202020204" pitchFamily="34" charset="0"/>
              <a:buChar char="•"/>
            </a:pPr>
            <a:r>
              <a:rPr lang="en-US" sz="2000" b="0" dirty="0" smtClean="0">
                <a:solidFill>
                  <a:schemeClr val="tx1"/>
                </a:solidFill>
              </a:rPr>
              <a:t>water pumping</a:t>
            </a:r>
            <a:r>
              <a:rPr lang="en-US" sz="2000" b="0" dirty="0">
                <a:solidFill>
                  <a:schemeClr val="tx1"/>
                </a:solidFill>
              </a:rPr>
              <a:t>.</a:t>
            </a:r>
          </a:p>
          <a:p>
            <a:pPr>
              <a:spcBef>
                <a:spcPts val="0"/>
              </a:spcBef>
            </a:pPr>
            <a:endParaRPr lang="en-US" sz="2000" dirty="0"/>
          </a:p>
        </p:txBody>
      </p:sp>
      <p:pic>
        <p:nvPicPr>
          <p:cNvPr id="6" name="Picture 9" descr="direct end use_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0059" y="3760687"/>
            <a:ext cx="4765296" cy="347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indirect end use_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35780" y="3771328"/>
            <a:ext cx="5397284" cy="380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0315984"/>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6719" y="899624"/>
            <a:ext cx="8575200" cy="681437"/>
          </a:xfrm>
        </p:spPr>
        <p:txBody>
          <a:bodyPr/>
          <a:lstStyle/>
          <a:p>
            <a:r>
              <a:rPr lang="en-US" b="1" dirty="0"/>
              <a:t>Flexible design approaches for civil works</a:t>
            </a:r>
            <a:endParaRPr lang="id-ID" b="1" dirty="0"/>
          </a:p>
        </p:txBody>
      </p:sp>
      <p:sp>
        <p:nvSpPr>
          <p:cNvPr id="3" name="Content Placeholder 2"/>
          <p:cNvSpPr>
            <a:spLocks noGrp="1"/>
          </p:cNvSpPr>
          <p:nvPr>
            <p:ph idx="1"/>
          </p:nvPr>
        </p:nvSpPr>
        <p:spPr>
          <a:xfrm>
            <a:off x="396955" y="2034431"/>
            <a:ext cx="9905232" cy="983089"/>
          </a:xfrm>
        </p:spPr>
        <p:txBody>
          <a:bodyPr>
            <a:noAutofit/>
          </a:bodyPr>
          <a:lstStyle/>
          <a:p>
            <a:pPr>
              <a:spcBef>
                <a:spcPts val="0"/>
              </a:spcBef>
            </a:pPr>
            <a:r>
              <a:rPr lang="en-US" sz="2400" b="0" dirty="0">
                <a:solidFill>
                  <a:schemeClr val="tx1"/>
                </a:solidFill>
              </a:rPr>
              <a:t>A wide range of designs and materials is possible for the civil works (compared to heavy concrete and steel structures used in large hydro). </a:t>
            </a:r>
          </a:p>
        </p:txBody>
      </p:sp>
      <p:pic>
        <p:nvPicPr>
          <p:cNvPr id="4" name="Picture 4" descr="021101_bogor06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96955" y="3277235"/>
            <a:ext cx="4863333" cy="364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021101_bogor117"/>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458112" y="3280737"/>
            <a:ext cx="4844075" cy="3630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5813888"/>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754460" y="2594504"/>
            <a:ext cx="7686155" cy="1115820"/>
          </a:xfrm>
        </p:spPr>
        <p:txBody>
          <a:bodyPr/>
          <a:lstStyle/>
          <a:p>
            <a:pPr>
              <a:lnSpc>
                <a:spcPct val="80000"/>
              </a:lnSpc>
            </a:pPr>
            <a:r>
              <a:rPr lang="en-US" dirty="0" smtClean="0"/>
              <a:t>Micro-hydro: classifications</a:t>
            </a:r>
            <a:endParaRPr lang="en-US" dirty="0"/>
          </a:p>
        </p:txBody>
      </p:sp>
      <p:sp>
        <p:nvSpPr>
          <p:cNvPr id="9" name="Subtitle 8"/>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3029295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5"/>
          <p:cNvSpPr>
            <a:spLocks noGrp="1"/>
          </p:cNvSpPr>
          <p:nvPr>
            <p:ph idx="1"/>
          </p:nvPr>
        </p:nvSpPr>
        <p:spPr>
          <a:xfrm>
            <a:off x="1354566" y="2184823"/>
            <a:ext cx="8275368" cy="3299994"/>
          </a:xfrm>
        </p:spPr>
        <p:txBody>
          <a:bodyPr/>
          <a:lstStyle/>
          <a:p>
            <a:pPr>
              <a:buNone/>
            </a:pPr>
            <a:r>
              <a:rPr lang="en-GB" dirty="0">
                <a:solidFill>
                  <a:srgbClr val="000000"/>
                </a:solidFill>
              </a:rPr>
              <a:t>Classification </a:t>
            </a:r>
            <a:r>
              <a:rPr lang="en-GB" dirty="0" smtClean="0">
                <a:solidFill>
                  <a:srgbClr val="000000"/>
                </a:solidFill>
              </a:rPr>
              <a:t>by design </a:t>
            </a:r>
            <a:r>
              <a:rPr lang="en-GB" dirty="0">
                <a:solidFill>
                  <a:srgbClr val="000000"/>
                </a:solidFill>
              </a:rPr>
              <a:t>capacity</a:t>
            </a:r>
            <a:endParaRPr lang="en-GB" dirty="0" smtClean="0">
              <a:solidFill>
                <a:srgbClr val="000000"/>
              </a:solidFill>
            </a:endParaRPr>
          </a:p>
          <a:p>
            <a:pPr>
              <a:buNone/>
            </a:pPr>
            <a:r>
              <a:rPr lang="en-GB" dirty="0">
                <a:solidFill>
                  <a:srgbClr val="000000"/>
                </a:solidFill>
              </a:rPr>
              <a:t>Classification by design </a:t>
            </a:r>
            <a:r>
              <a:rPr lang="en-GB" dirty="0" smtClean="0">
                <a:solidFill>
                  <a:srgbClr val="000000"/>
                </a:solidFill>
              </a:rPr>
              <a:t>head</a:t>
            </a:r>
            <a:endParaRPr lang="en-US" dirty="0" smtClean="0">
              <a:solidFill>
                <a:srgbClr val="000000"/>
              </a:solidFill>
            </a:endParaRPr>
          </a:p>
          <a:p>
            <a:pPr>
              <a:buNone/>
            </a:pPr>
            <a:r>
              <a:rPr lang="en-GB" dirty="0">
                <a:solidFill>
                  <a:srgbClr val="000000"/>
                </a:solidFill>
              </a:rPr>
              <a:t>Classification by design </a:t>
            </a:r>
            <a:r>
              <a:rPr lang="en-GB" dirty="0" smtClean="0">
                <a:solidFill>
                  <a:srgbClr val="000000"/>
                </a:solidFill>
              </a:rPr>
              <a:t>type</a:t>
            </a:r>
            <a:endParaRPr lang="en-US" dirty="0" smtClean="0">
              <a:solidFill>
                <a:srgbClr val="000000"/>
              </a:solidFill>
            </a:endParaRPr>
          </a:p>
          <a:p>
            <a:pPr>
              <a:buNone/>
            </a:pPr>
            <a:r>
              <a:rPr lang="en-GB" dirty="0">
                <a:solidFill>
                  <a:srgbClr val="000000"/>
                </a:solidFill>
              </a:rPr>
              <a:t>Classification by </a:t>
            </a:r>
            <a:r>
              <a:rPr lang="en-US" dirty="0">
                <a:solidFill>
                  <a:srgbClr val="000000"/>
                </a:solidFill>
              </a:rPr>
              <a:t>grid </a:t>
            </a:r>
            <a:r>
              <a:rPr lang="en-US" dirty="0" smtClean="0">
                <a:solidFill>
                  <a:srgbClr val="000000"/>
                </a:solidFill>
              </a:rPr>
              <a:t>type/destination </a:t>
            </a:r>
            <a:r>
              <a:rPr lang="en-US" dirty="0">
                <a:solidFill>
                  <a:srgbClr val="000000"/>
                </a:solidFill>
              </a:rPr>
              <a:t>of supply</a:t>
            </a:r>
            <a:endParaRPr lang="en-GB" dirty="0">
              <a:solidFill>
                <a:srgbClr val="000000"/>
              </a:solidFill>
            </a:endParaRPr>
          </a:p>
        </p:txBody>
      </p:sp>
    </p:spTree>
    <p:extLst>
      <p:ext uri="{BB962C8B-B14F-4D97-AF65-F5344CB8AC3E}">
        <p14:creationId xmlns:p14="http://schemas.microsoft.com/office/powerpoint/2010/main" val="11257149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5"/>
          <p:cNvSpPr>
            <a:spLocks noGrp="1"/>
          </p:cNvSpPr>
          <p:nvPr>
            <p:ph idx="1"/>
          </p:nvPr>
        </p:nvSpPr>
        <p:spPr>
          <a:xfrm>
            <a:off x="1354566" y="2184823"/>
            <a:ext cx="8275368" cy="3299994"/>
          </a:xfrm>
        </p:spPr>
        <p:txBody>
          <a:bodyPr/>
          <a:lstStyle/>
          <a:p>
            <a:pPr>
              <a:buNone/>
            </a:pPr>
            <a:r>
              <a:rPr lang="en-GB" dirty="0">
                <a:solidFill>
                  <a:srgbClr val="000000"/>
                </a:solidFill>
              </a:rPr>
              <a:t>Classification </a:t>
            </a:r>
            <a:r>
              <a:rPr lang="en-GB" dirty="0" smtClean="0">
                <a:solidFill>
                  <a:srgbClr val="000000"/>
                </a:solidFill>
              </a:rPr>
              <a:t>by design </a:t>
            </a:r>
            <a:r>
              <a:rPr lang="en-GB" dirty="0">
                <a:solidFill>
                  <a:srgbClr val="000000"/>
                </a:solidFill>
              </a:rPr>
              <a:t>capacity</a:t>
            </a:r>
            <a:endParaRPr lang="en-GB" dirty="0" smtClean="0">
              <a:solidFill>
                <a:srgbClr val="000000"/>
              </a:solidFill>
            </a:endParaRPr>
          </a:p>
          <a:p>
            <a:pPr>
              <a:buNone/>
            </a:pPr>
            <a:r>
              <a:rPr lang="en-GB" dirty="0">
                <a:solidFill>
                  <a:srgbClr val="000000"/>
                </a:solidFill>
              </a:rPr>
              <a:t>Classification by design </a:t>
            </a:r>
            <a:r>
              <a:rPr lang="en-GB" dirty="0" smtClean="0">
                <a:solidFill>
                  <a:srgbClr val="000000"/>
                </a:solidFill>
              </a:rPr>
              <a:t>head</a:t>
            </a:r>
            <a:endParaRPr lang="en-US" dirty="0" smtClean="0">
              <a:solidFill>
                <a:srgbClr val="000000"/>
              </a:solidFill>
            </a:endParaRPr>
          </a:p>
          <a:p>
            <a:pPr>
              <a:buNone/>
            </a:pPr>
            <a:r>
              <a:rPr lang="en-GB" dirty="0">
                <a:solidFill>
                  <a:srgbClr val="000000"/>
                </a:solidFill>
              </a:rPr>
              <a:t>Classification by design </a:t>
            </a:r>
            <a:r>
              <a:rPr lang="en-GB" dirty="0" smtClean="0">
                <a:solidFill>
                  <a:srgbClr val="000000"/>
                </a:solidFill>
              </a:rPr>
              <a:t>type</a:t>
            </a:r>
            <a:endParaRPr lang="en-US" dirty="0" smtClean="0">
              <a:solidFill>
                <a:srgbClr val="000000"/>
              </a:solidFill>
            </a:endParaRPr>
          </a:p>
          <a:p>
            <a:pPr>
              <a:buNone/>
            </a:pPr>
            <a:r>
              <a:rPr lang="en-GB" dirty="0">
                <a:solidFill>
                  <a:srgbClr val="000000"/>
                </a:solidFill>
              </a:rPr>
              <a:t>Classification by </a:t>
            </a:r>
            <a:r>
              <a:rPr lang="en-US" dirty="0">
                <a:solidFill>
                  <a:srgbClr val="000000"/>
                </a:solidFill>
              </a:rPr>
              <a:t>grid </a:t>
            </a:r>
            <a:r>
              <a:rPr lang="en-US" dirty="0" smtClean="0">
                <a:solidFill>
                  <a:srgbClr val="000000"/>
                </a:solidFill>
              </a:rPr>
              <a:t>type/destination </a:t>
            </a:r>
            <a:r>
              <a:rPr lang="en-US" dirty="0">
                <a:solidFill>
                  <a:srgbClr val="000000"/>
                </a:solidFill>
              </a:rPr>
              <a:t>of supply</a:t>
            </a:r>
            <a:endParaRPr lang="en-GB" dirty="0">
              <a:solidFill>
                <a:srgbClr val="000000"/>
              </a:solidFill>
            </a:endParaRPr>
          </a:p>
        </p:txBody>
      </p:sp>
      <p:sp>
        <p:nvSpPr>
          <p:cNvPr id="5124" name="Rectangle 8"/>
          <p:cNvSpPr>
            <a:spLocks noChangeArrowheads="1"/>
          </p:cNvSpPr>
          <p:nvPr/>
        </p:nvSpPr>
        <p:spPr bwMode="auto">
          <a:xfrm>
            <a:off x="1130482" y="2238754"/>
            <a:ext cx="7940000" cy="357300"/>
          </a:xfrm>
          <a:prstGeom prst="rect">
            <a:avLst/>
          </a:prstGeom>
          <a:solidFill>
            <a:srgbClr val="1E4487">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a:endParaRPr lang="en-US" sz="2647"/>
          </a:p>
        </p:txBody>
      </p:sp>
    </p:spTree>
    <p:extLst>
      <p:ext uri="{BB962C8B-B14F-4D97-AF65-F5344CB8AC3E}">
        <p14:creationId xmlns:p14="http://schemas.microsoft.com/office/powerpoint/2010/main" val="17331093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995680" y="50769"/>
            <a:ext cx="8697278" cy="1461801"/>
          </a:xfrm>
        </p:spPr>
        <p:txBody>
          <a:bodyPr>
            <a:noAutofit/>
          </a:bodyPr>
          <a:lstStyle/>
          <a:p>
            <a:r>
              <a:rPr lang="en-US" sz="3200" dirty="0"/>
              <a:t>Day 2: system design, metering, tariffs, monitoring and evaluation, and business models, grid interconnection</a:t>
            </a:r>
          </a:p>
        </p:txBody>
      </p:sp>
      <p:sp>
        <p:nvSpPr>
          <p:cNvPr id="5123" name="Rectangle 3"/>
          <p:cNvSpPr>
            <a:spLocks noGrp="1" noChangeArrowheads="1"/>
          </p:cNvSpPr>
          <p:nvPr>
            <p:ph idx="1"/>
          </p:nvPr>
        </p:nvSpPr>
        <p:spPr>
          <a:xfrm>
            <a:off x="780073" y="1720068"/>
            <a:ext cx="9075420" cy="5565152"/>
          </a:xfrm>
        </p:spPr>
        <p:txBody>
          <a:bodyPr>
            <a:noAutofit/>
          </a:bodyPr>
          <a:lstStyle/>
          <a:p>
            <a:pPr marL="285750" indent="-285750" fontAlgn="base">
              <a:buFont typeface="Arial" panose="020B0604020202020204" pitchFamily="34" charset="0"/>
              <a:buChar char="•"/>
            </a:pPr>
            <a:r>
              <a:rPr lang="en-US" b="0" dirty="0"/>
              <a:t>Turbine options</a:t>
            </a:r>
          </a:p>
          <a:p>
            <a:pPr marL="468630" lvl="2" indent="-285750" fontAlgn="base">
              <a:buFont typeface="Arial" panose="020B0604020202020204" pitchFamily="34" charset="0"/>
              <a:buChar char="•"/>
            </a:pPr>
            <a:r>
              <a:rPr lang="en-US" dirty="0"/>
              <a:t>Reaction (Francis, propeller, </a:t>
            </a:r>
            <a:r>
              <a:rPr lang="en-US" dirty="0" err="1"/>
              <a:t>etc</a:t>
            </a:r>
            <a:r>
              <a:rPr lang="en-US" dirty="0"/>
              <a:t>) and impulse turbines (Pelton, </a:t>
            </a:r>
            <a:r>
              <a:rPr lang="en-US" dirty="0" err="1"/>
              <a:t>Turgo</a:t>
            </a:r>
            <a:r>
              <a:rPr lang="en-US" dirty="0"/>
              <a:t>, etc.)</a:t>
            </a:r>
          </a:p>
          <a:p>
            <a:pPr marL="468630" lvl="2" indent="-285750" fontAlgn="base">
              <a:buFont typeface="Arial" panose="020B0604020202020204" pitchFamily="34" charset="0"/>
              <a:buChar char="•"/>
            </a:pPr>
            <a:r>
              <a:rPr lang="en-US" dirty="0"/>
              <a:t>Head and flow curves</a:t>
            </a:r>
          </a:p>
          <a:p>
            <a:pPr marL="285750" indent="-285750" fontAlgn="base">
              <a:buFont typeface="Arial" panose="020B0604020202020204" pitchFamily="34" charset="0"/>
              <a:buChar char="•"/>
            </a:pPr>
            <a:r>
              <a:rPr lang="en-US" b="0" dirty="0"/>
              <a:t>Generator types</a:t>
            </a:r>
          </a:p>
          <a:p>
            <a:pPr marL="468630" lvl="2" indent="-285750" fontAlgn="base">
              <a:buFont typeface="Arial" panose="020B0604020202020204" pitchFamily="34" charset="0"/>
              <a:buChar char="•"/>
            </a:pPr>
            <a:r>
              <a:rPr lang="en-US" dirty="0"/>
              <a:t>Synchronous</a:t>
            </a:r>
          </a:p>
          <a:p>
            <a:pPr marL="468630" lvl="2" indent="-285750" fontAlgn="base">
              <a:buFont typeface="Arial" panose="020B0604020202020204" pitchFamily="34" charset="0"/>
              <a:buChar char="•"/>
            </a:pPr>
            <a:r>
              <a:rPr lang="en-US" dirty="0"/>
              <a:t>Induction </a:t>
            </a:r>
          </a:p>
          <a:p>
            <a:pPr marL="468630" lvl="2" indent="-285750" fontAlgn="base">
              <a:buFont typeface="Arial" panose="020B0604020202020204" pitchFamily="34" charset="0"/>
              <a:buChar char="•"/>
            </a:pPr>
            <a:r>
              <a:rPr lang="en-US" dirty="0"/>
              <a:t>Permanent magnet</a:t>
            </a:r>
          </a:p>
          <a:p>
            <a:pPr marL="285750" indent="-285750" fontAlgn="base">
              <a:buFont typeface="Arial" panose="020B0604020202020204" pitchFamily="34" charset="0"/>
              <a:buChar char="•"/>
            </a:pPr>
            <a:r>
              <a:rPr lang="en-US" b="0" dirty="0" smtClean="0"/>
              <a:t>Load calculations (use spreadsheet to aggregate individual load data and create load curve).</a:t>
            </a:r>
          </a:p>
          <a:p>
            <a:pPr marL="285750" indent="-285750" fontAlgn="base">
              <a:buFont typeface="Arial" panose="020B0604020202020204" pitchFamily="34" charset="0"/>
              <a:buChar char="•"/>
            </a:pPr>
            <a:r>
              <a:rPr lang="en-US" b="0" dirty="0" smtClean="0"/>
              <a:t>Load </a:t>
            </a:r>
            <a:r>
              <a:rPr lang="en-US" b="0" dirty="0"/>
              <a:t>controllers </a:t>
            </a:r>
            <a:endParaRPr lang="en-US" b="0" dirty="0" smtClean="0"/>
          </a:p>
          <a:p>
            <a:pPr marL="285750" indent="-285750" fontAlgn="base">
              <a:buFont typeface="Arial" panose="020B0604020202020204" pitchFamily="34" charset="0"/>
              <a:buChar char="•"/>
            </a:pPr>
            <a:r>
              <a:rPr lang="en-US" b="0" dirty="0" err="1" smtClean="0"/>
              <a:t>GridShare</a:t>
            </a:r>
            <a:endParaRPr lang="en-US" b="0" dirty="0" smtClean="0"/>
          </a:p>
          <a:p>
            <a:pPr marL="285750" indent="-285750" fontAlgn="base">
              <a:buFont typeface="Arial" panose="020B0604020202020204" pitchFamily="34" charset="0"/>
              <a:buChar char="•"/>
            </a:pPr>
            <a:r>
              <a:rPr lang="en-US" b="0" dirty="0" smtClean="0"/>
              <a:t>Interconnecting with the main grid</a:t>
            </a:r>
          </a:p>
          <a:p>
            <a:pPr marL="285750" indent="-285750" fontAlgn="base">
              <a:buFont typeface="Arial" panose="020B0604020202020204" pitchFamily="34" charset="0"/>
              <a:buChar char="•"/>
            </a:pPr>
            <a:r>
              <a:rPr lang="en-US" b="0" dirty="0" smtClean="0"/>
              <a:t>Q&amp;A</a:t>
            </a:r>
            <a:endParaRPr lang="en-US" b="0" dirty="0"/>
          </a:p>
        </p:txBody>
      </p:sp>
    </p:spTree>
    <p:extLst>
      <p:ext uri="{BB962C8B-B14F-4D97-AF65-F5344CB8AC3E}">
        <p14:creationId xmlns:p14="http://schemas.microsoft.com/office/powerpoint/2010/main" val="3320249447"/>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6"/>
          <p:cNvSpPr>
            <a:spLocks noGrp="1" noChangeArrowheads="1"/>
          </p:cNvSpPr>
          <p:nvPr>
            <p:ph type="title"/>
          </p:nvPr>
        </p:nvSpPr>
        <p:spPr/>
        <p:txBody>
          <a:bodyPr/>
          <a:lstStyle/>
          <a:p>
            <a:pPr eaLnBrk="1" hangingPunct="1"/>
            <a:r>
              <a:rPr lang="en-US" dirty="0" smtClean="0"/>
              <a:t>Classification by UNIDO</a:t>
            </a:r>
          </a:p>
        </p:txBody>
      </p:sp>
      <p:graphicFrame>
        <p:nvGraphicFramePr>
          <p:cNvPr id="91241" name="Group 105"/>
          <p:cNvGraphicFramePr>
            <a:graphicFrameLocks noGrp="1"/>
          </p:cNvGraphicFramePr>
          <p:nvPr>
            <p:ph idx="1"/>
            <p:extLst/>
          </p:nvPr>
        </p:nvGraphicFramePr>
        <p:xfrm>
          <a:off x="1056242" y="2510884"/>
          <a:ext cx="8655562" cy="3132617"/>
        </p:xfrm>
        <a:graphic>
          <a:graphicData uri="http://schemas.openxmlformats.org/drawingml/2006/table">
            <a:tbl>
              <a:tblPr/>
              <a:tblGrid>
                <a:gridCol w="4208668"/>
                <a:gridCol w="4446894"/>
              </a:tblGrid>
              <a:tr h="47276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1" i="1" u="none" strike="noStrike" cap="none" normalizeH="0" baseline="0" dirty="0" smtClean="0">
                          <a:ln>
                            <a:noFill/>
                          </a:ln>
                          <a:solidFill>
                            <a:schemeClr val="tx1"/>
                          </a:solidFill>
                          <a:effectLst/>
                          <a:latin typeface="Arial" charset="0"/>
                          <a:cs typeface="Times New Roman" pitchFamily="48" charset="0"/>
                        </a:rPr>
                        <a:t>Term</a:t>
                      </a:r>
                      <a:endParaRPr kumimoji="0" lang="en-US" sz="2200" b="0" i="0" u="none" strike="noStrike" cap="none" normalizeH="0" baseline="0" dirty="0" smtClean="0">
                        <a:ln>
                          <a:noFill/>
                        </a:ln>
                        <a:solidFill>
                          <a:schemeClr val="tx1"/>
                        </a:solidFill>
                        <a:effectLst/>
                        <a:latin typeface="Arial" charset="0"/>
                      </a:endParaRPr>
                    </a:p>
                  </a:txBody>
                  <a:tcPr marL="100838" marR="100838" marT="50410" marB="50410" horzOverflow="overflow">
                    <a:lnL>
                      <a:noFill/>
                    </a:lnL>
                    <a:lnR w="38100" cap="flat" cmpd="sng" algn="ctr">
                      <a:solidFill>
                        <a:schemeClr val="tx1"/>
                      </a:solidFill>
                      <a:prstDash val="solid"/>
                      <a:round/>
                      <a:headEnd type="none" w="med" len="med"/>
                      <a:tailEnd type="none" w="med" len="med"/>
                    </a:lnR>
                    <a:ln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1" i="1" u="none" strike="noStrike" cap="none" normalizeH="0" baseline="0" smtClean="0">
                          <a:ln>
                            <a:noFill/>
                          </a:ln>
                          <a:solidFill>
                            <a:schemeClr val="tx1"/>
                          </a:solidFill>
                          <a:effectLst/>
                          <a:latin typeface="Arial" charset="0"/>
                          <a:cs typeface="Times New Roman" pitchFamily="48" charset="0"/>
                        </a:rPr>
                        <a:t>Power output</a:t>
                      </a:r>
                      <a:endParaRPr kumimoji="0" lang="en-US" sz="2200" b="0" i="0" u="none" strike="noStrike" cap="none" normalizeH="0" baseline="0" smtClean="0">
                        <a:ln>
                          <a:noFill/>
                        </a:ln>
                        <a:solidFill>
                          <a:schemeClr val="tx1"/>
                        </a:solidFill>
                        <a:effectLst/>
                        <a:latin typeface="Arial" charset="0"/>
                      </a:endParaRPr>
                    </a:p>
                  </a:txBody>
                  <a:tcPr marL="100838" marR="100838" marT="50410" marB="50410" horzOverflow="overflow">
                    <a:lnL w="38100" cap="flat" cmpd="sng" algn="ctr">
                      <a:solidFill>
                        <a:schemeClr val="tx1"/>
                      </a:solidFill>
                      <a:prstDash val="solid"/>
                      <a:round/>
                      <a:headEnd type="none" w="med" len="med"/>
                      <a:tailEnd type="none" w="med" len="med"/>
                    </a:lnL>
                    <a:lnR>
                      <a:noFill/>
                    </a:lnR>
                    <a:lnT>
                      <a:noFill/>
                    </a:lnT>
                    <a:lnB w="38100" cap="flat" cmpd="sng" algn="ctr">
                      <a:solidFill>
                        <a:schemeClr val="tx1"/>
                      </a:solidFill>
                      <a:prstDash val="solid"/>
                      <a:round/>
                      <a:headEnd type="none" w="med" len="med"/>
                      <a:tailEnd type="none" w="med" len="med"/>
                    </a:lnB>
                    <a:lnTlToBr>
                      <a:noFill/>
                    </a:lnTlToBr>
                    <a:lnBlToTr>
                      <a:noFill/>
                    </a:lnBlToTr>
                    <a:noFill/>
                  </a:tcPr>
                </a:tc>
              </a:tr>
              <a:tr h="47586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cs typeface="Times New Roman" pitchFamily="48" charset="0"/>
                        </a:rPr>
                        <a:t>Pico hydropower</a:t>
                      </a:r>
                      <a:endParaRPr kumimoji="0" lang="en-US" sz="2200" b="0" i="0" u="none" strike="noStrike" cap="none" normalizeH="0" baseline="0" dirty="0" smtClean="0">
                        <a:ln>
                          <a:noFill/>
                        </a:ln>
                        <a:solidFill>
                          <a:schemeClr val="tx1"/>
                        </a:solidFill>
                        <a:effectLst/>
                        <a:latin typeface="Arial" charset="0"/>
                      </a:endParaRPr>
                    </a:p>
                  </a:txBody>
                  <a:tcPr marL="100838" marR="100838" marT="50410" marB="50410" horzOverflow="overflow">
                    <a:lnL>
                      <a:noFill/>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cs typeface="Times New Roman" pitchFamily="48" charset="0"/>
                        </a:rPr>
                        <a:t>&lt; 500 W</a:t>
                      </a:r>
                      <a:endParaRPr kumimoji="0" lang="en-US" sz="2200" b="0" i="0" u="none" strike="noStrike" cap="none" normalizeH="0" baseline="0" dirty="0" smtClean="0">
                        <a:ln>
                          <a:noFill/>
                        </a:ln>
                        <a:solidFill>
                          <a:schemeClr val="tx1"/>
                        </a:solidFill>
                        <a:effectLst/>
                        <a:latin typeface="Arial" charset="0"/>
                      </a:endParaRPr>
                    </a:p>
                  </a:txBody>
                  <a:tcPr marL="100838" marR="100838" marT="50410" marB="50410" horzOverflow="overflow">
                    <a:lnL w="38100" cap="flat" cmpd="sng" algn="ctr">
                      <a:solidFill>
                        <a:schemeClr val="tx1"/>
                      </a:solidFill>
                      <a:prstDash val="solid"/>
                      <a:round/>
                      <a:headEnd type="none" w="med" len="med"/>
                      <a:tailEnd type="none" w="med" len="med"/>
                    </a:lnL>
                    <a:lnR>
                      <a:noFill/>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76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Arial" charset="0"/>
                          <a:cs typeface="Times New Roman" pitchFamily="48" charset="0"/>
                        </a:rPr>
                        <a:t>Micro hydropower</a:t>
                      </a:r>
                      <a:endParaRPr kumimoji="0" lang="en-US" sz="2200" b="0" i="0" u="none" strike="noStrike" cap="none" normalizeH="0" baseline="0" smtClean="0">
                        <a:ln>
                          <a:noFill/>
                        </a:ln>
                        <a:solidFill>
                          <a:schemeClr val="tx1"/>
                        </a:solidFill>
                        <a:effectLst/>
                        <a:latin typeface="Arial" charset="0"/>
                      </a:endParaRPr>
                    </a:p>
                  </a:txBody>
                  <a:tcPr marL="100838" marR="100838" marT="50410" marB="50410" horzOverflow="overflow">
                    <a:lnL>
                      <a:noFill/>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cs typeface="Times New Roman" pitchFamily="48" charset="0"/>
                        </a:rPr>
                        <a:t>0.5 - 100 kW</a:t>
                      </a:r>
                      <a:endParaRPr kumimoji="0" lang="en-US" sz="2200" b="0" i="0" u="none" strike="noStrike" cap="none" normalizeH="0" baseline="0" dirty="0" smtClean="0">
                        <a:ln>
                          <a:noFill/>
                        </a:ln>
                        <a:solidFill>
                          <a:schemeClr val="tx1"/>
                        </a:solidFill>
                        <a:effectLst/>
                        <a:latin typeface="Arial" charset="0"/>
                      </a:endParaRPr>
                    </a:p>
                  </a:txBody>
                  <a:tcPr marL="100838" marR="100838" marT="50410" marB="50410" horzOverflow="overflow">
                    <a:lnL w="381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886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Arial" charset="0"/>
                          <a:cs typeface="Times New Roman" pitchFamily="48" charset="0"/>
                        </a:rPr>
                        <a:t>Mini hydropower (MHP)</a:t>
                      </a:r>
                      <a:endParaRPr kumimoji="0" lang="en-US" sz="2200" b="0" i="0" u="none" strike="noStrike" cap="none" normalizeH="0" baseline="0" smtClean="0">
                        <a:ln>
                          <a:noFill/>
                        </a:ln>
                        <a:solidFill>
                          <a:schemeClr val="tx1"/>
                        </a:solidFill>
                        <a:effectLst/>
                        <a:latin typeface="Arial" charset="0"/>
                      </a:endParaRPr>
                    </a:p>
                  </a:txBody>
                  <a:tcPr marL="100838" marR="100838" marT="50410" marB="50410" horzOverflow="overflow">
                    <a:lnL>
                      <a:noFill/>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cs typeface="Times New Roman" pitchFamily="48" charset="0"/>
                        </a:rPr>
                        <a:t>100 – 1 000 kW (=1 MW)</a:t>
                      </a:r>
                      <a:endParaRPr kumimoji="0" lang="en-US" sz="2200" b="0" i="0" u="none" strike="noStrike" cap="none" normalizeH="0" baseline="0" dirty="0" smtClean="0">
                        <a:ln>
                          <a:noFill/>
                        </a:ln>
                        <a:solidFill>
                          <a:schemeClr val="tx1"/>
                        </a:solidFill>
                        <a:effectLst/>
                        <a:latin typeface="Arial" charset="0"/>
                      </a:endParaRPr>
                    </a:p>
                  </a:txBody>
                  <a:tcPr marL="100838" marR="100838" marT="50410" marB="50410" horzOverflow="overflow">
                    <a:lnL w="381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041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Arial" charset="0"/>
                          <a:cs typeface="Times New Roman" pitchFamily="48" charset="0"/>
                        </a:rPr>
                        <a:t>Small hydropower (SHP)</a:t>
                      </a:r>
                      <a:endParaRPr kumimoji="0" lang="en-US" sz="2200" b="0" i="0" u="none" strike="noStrike" cap="none" normalizeH="0" baseline="0" smtClean="0">
                        <a:ln>
                          <a:noFill/>
                        </a:ln>
                        <a:solidFill>
                          <a:schemeClr val="tx1"/>
                        </a:solidFill>
                        <a:effectLst/>
                        <a:latin typeface="Arial" charset="0"/>
                      </a:endParaRPr>
                    </a:p>
                  </a:txBody>
                  <a:tcPr marL="100838" marR="100838" marT="50410" marB="50410" horzOverflow="overflow">
                    <a:lnL>
                      <a:noFill/>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cs typeface="Times New Roman" pitchFamily="48" charset="0"/>
                        </a:rPr>
                        <a:t>1 MW - 10 MW</a:t>
                      </a:r>
                      <a:endParaRPr kumimoji="0" lang="en-US" sz="2200" b="0" i="0" u="none" strike="noStrike" cap="none" normalizeH="0" baseline="0" dirty="0" smtClean="0">
                        <a:ln>
                          <a:noFill/>
                        </a:ln>
                        <a:solidFill>
                          <a:schemeClr val="tx1"/>
                        </a:solidFill>
                        <a:effectLst/>
                        <a:latin typeface="Arial" charset="0"/>
                      </a:endParaRPr>
                    </a:p>
                  </a:txBody>
                  <a:tcPr marL="100838" marR="100838" marT="50410" marB="50410" horzOverflow="overflow">
                    <a:lnL w="381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196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Arial" charset="0"/>
                          <a:cs typeface="Times New Roman" pitchFamily="48" charset="0"/>
                        </a:rPr>
                        <a:t>Full scale (large) hydropower</a:t>
                      </a:r>
                      <a:endParaRPr kumimoji="0" lang="en-US" sz="2200" b="0" i="0" u="none" strike="noStrike" cap="none" normalizeH="0" baseline="0" smtClean="0">
                        <a:ln>
                          <a:noFill/>
                        </a:ln>
                        <a:solidFill>
                          <a:schemeClr val="tx1"/>
                        </a:solidFill>
                        <a:effectLst/>
                        <a:latin typeface="Arial" charset="0"/>
                      </a:endParaRPr>
                    </a:p>
                  </a:txBody>
                  <a:tcPr marL="100838" marR="100838" marT="50410" marB="50410" horzOverflow="overflow">
                    <a:lnL>
                      <a:noFill/>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cs typeface="Times New Roman" pitchFamily="48" charset="0"/>
                        </a:rPr>
                        <a:t>&gt; 10 MW</a:t>
                      </a:r>
                      <a:endParaRPr kumimoji="0" lang="en-US" sz="2200" b="0" i="0" u="none" strike="noStrike" cap="none" normalizeH="0" baseline="0" dirty="0" smtClean="0">
                        <a:ln>
                          <a:noFill/>
                        </a:ln>
                        <a:solidFill>
                          <a:schemeClr val="tx1"/>
                        </a:solidFill>
                        <a:effectLst/>
                        <a:latin typeface="Arial" charset="0"/>
                      </a:endParaRPr>
                    </a:p>
                  </a:txBody>
                  <a:tcPr marL="100838" marR="100838" marT="50410" marB="50410" horzOverflow="overflow">
                    <a:lnL w="381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bl>
          </a:graphicData>
        </a:graphic>
      </p:graphicFrame>
    </p:spTree>
    <p:extLst>
      <p:ext uri="{BB962C8B-B14F-4D97-AF65-F5344CB8AC3E}">
        <p14:creationId xmlns:p14="http://schemas.microsoft.com/office/powerpoint/2010/main" val="12811561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4"/>
          <p:cNvSpPr>
            <a:spLocks noGrp="1" noChangeArrowheads="1"/>
          </p:cNvSpPr>
          <p:nvPr>
            <p:ph type="title"/>
          </p:nvPr>
        </p:nvSpPr>
        <p:spPr/>
        <p:txBody>
          <a:bodyPr/>
          <a:lstStyle/>
          <a:p>
            <a:pPr lvl="0"/>
            <a:r>
              <a:rPr lang="en-GB" b="1" dirty="0"/>
              <a:t>Pico </a:t>
            </a:r>
            <a:r>
              <a:rPr lang="en-GB" b="1" dirty="0" smtClean="0"/>
              <a:t>Hydro </a:t>
            </a:r>
            <a:r>
              <a:rPr lang="en-GB" b="1" dirty="0"/>
              <a:t>Power: </a:t>
            </a:r>
            <a:r>
              <a:rPr lang="en-US" b="1" dirty="0"/>
              <a:t>&lt; 500 W</a:t>
            </a:r>
            <a:endParaRPr lang="en-GB" b="1" dirty="0"/>
          </a:p>
        </p:txBody>
      </p:sp>
      <p:sp>
        <p:nvSpPr>
          <p:cNvPr id="7171" name="Rectangle 19"/>
          <p:cNvSpPr>
            <a:spLocks noGrp="1" noChangeArrowheads="1"/>
          </p:cNvSpPr>
          <p:nvPr>
            <p:ph idx="1"/>
          </p:nvPr>
        </p:nvSpPr>
        <p:spPr>
          <a:xfrm>
            <a:off x="722577" y="2431475"/>
            <a:ext cx="4224698" cy="4795248"/>
          </a:xfrm>
        </p:spPr>
        <p:txBody>
          <a:bodyPr/>
          <a:lstStyle/>
          <a:p>
            <a:pPr marL="285750" indent="-285750">
              <a:buFont typeface="Arial" panose="020B0604020202020204" pitchFamily="34" charset="0"/>
              <a:buChar char="•"/>
            </a:pPr>
            <a:r>
              <a:rPr lang="en-US" b="0" dirty="0">
                <a:solidFill>
                  <a:schemeClr val="tx1"/>
                </a:solidFill>
              </a:rPr>
              <a:t>Power supply for single or few households</a:t>
            </a:r>
          </a:p>
          <a:p>
            <a:pPr marL="285750" indent="-285750">
              <a:buFont typeface="Arial" panose="020B0604020202020204" pitchFamily="34" charset="0"/>
              <a:buChar char="•"/>
            </a:pPr>
            <a:r>
              <a:rPr lang="en-US" b="0" dirty="0" smtClean="0">
                <a:solidFill>
                  <a:schemeClr val="tx1"/>
                </a:solidFill>
              </a:rPr>
              <a:t>Only </a:t>
            </a:r>
            <a:r>
              <a:rPr lang="en-US" b="0" dirty="0">
                <a:solidFill>
                  <a:schemeClr val="tx1"/>
                </a:solidFill>
              </a:rPr>
              <a:t>suitable for isolated operation</a:t>
            </a:r>
          </a:p>
          <a:p>
            <a:pPr marL="285750" indent="-285750">
              <a:buFont typeface="Arial" panose="020B0604020202020204" pitchFamily="34" charset="0"/>
              <a:buChar char="•"/>
            </a:pPr>
            <a:r>
              <a:rPr lang="en-US" b="0" dirty="0">
                <a:solidFill>
                  <a:schemeClr val="tx1"/>
                </a:solidFill>
              </a:rPr>
              <a:t>Depending on type of installation usually very maintenance </a:t>
            </a:r>
            <a:r>
              <a:rPr lang="en-US" b="0" dirty="0" smtClean="0">
                <a:solidFill>
                  <a:schemeClr val="tx1"/>
                </a:solidFill>
              </a:rPr>
              <a:t>intense</a:t>
            </a:r>
            <a:endParaRPr lang="en-US" b="0" dirty="0">
              <a:solidFill>
                <a:schemeClr val="tx1"/>
              </a:solidFill>
            </a:endParaRPr>
          </a:p>
        </p:txBody>
      </p:sp>
      <p:pic>
        <p:nvPicPr>
          <p:cNvPr id="7172" name="Picture 15" descr="IMG_2668"/>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854766" y="5048902"/>
            <a:ext cx="2293364" cy="2165567"/>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73" name="Picture 16" descr="CIMG064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249784" y="5048902"/>
            <a:ext cx="2370393" cy="2165567"/>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74" name="Picture 17" descr="041027-Muong Te-IMG_302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222404" y="3447050"/>
            <a:ext cx="1953736" cy="1465302"/>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75" name="Picture 18" descr="041027-Muong Te-IMG_3021"/>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669195" y="1127425"/>
            <a:ext cx="2445672" cy="2167317"/>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76" name="Picture 8" descr="picohydro vietnam"/>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249784" y="2731029"/>
            <a:ext cx="2813311" cy="2107794"/>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420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descr="Mekar Wangi before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702200" y="4889756"/>
            <a:ext cx="3263230" cy="2226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12"/>
          <p:cNvSpPr>
            <a:spLocks noGrp="1" noChangeArrowheads="1"/>
          </p:cNvSpPr>
          <p:nvPr>
            <p:ph type="title"/>
          </p:nvPr>
        </p:nvSpPr>
        <p:spPr/>
        <p:txBody>
          <a:bodyPr/>
          <a:lstStyle/>
          <a:p>
            <a:r>
              <a:rPr lang="en-GB" b="1" dirty="0" smtClean="0"/>
              <a:t>Micro Hydro Power: 0.5 - 100 kW</a:t>
            </a:r>
          </a:p>
        </p:txBody>
      </p:sp>
      <p:sp>
        <p:nvSpPr>
          <p:cNvPr id="8196" name="Rectangle 15"/>
          <p:cNvSpPr>
            <a:spLocks noGrp="1" noChangeArrowheads="1"/>
          </p:cNvSpPr>
          <p:nvPr>
            <p:ph idx="1"/>
          </p:nvPr>
        </p:nvSpPr>
        <p:spPr>
          <a:xfrm>
            <a:off x="722577" y="2431475"/>
            <a:ext cx="8907357" cy="2299463"/>
          </a:xfrm>
        </p:spPr>
        <p:txBody>
          <a:bodyPr/>
          <a:lstStyle/>
          <a:p>
            <a:pPr marL="285750" indent="-285750">
              <a:buFont typeface="Arial" panose="020B0604020202020204" pitchFamily="34" charset="0"/>
              <a:buChar char="•"/>
            </a:pPr>
            <a:r>
              <a:rPr lang="en-US" b="0" dirty="0">
                <a:solidFill>
                  <a:schemeClr val="tx1"/>
                </a:solidFill>
              </a:rPr>
              <a:t>Power supply for several hundred households</a:t>
            </a:r>
          </a:p>
          <a:p>
            <a:pPr marL="285750" indent="-285750">
              <a:buFont typeface="Arial" panose="020B0604020202020204" pitchFamily="34" charset="0"/>
              <a:buChar char="•"/>
            </a:pPr>
            <a:r>
              <a:rPr lang="en-US" b="0" dirty="0" smtClean="0">
                <a:solidFill>
                  <a:schemeClr val="tx1"/>
                </a:solidFill>
              </a:rPr>
              <a:t>Mostly </a:t>
            </a:r>
            <a:r>
              <a:rPr lang="en-US" b="0" dirty="0">
                <a:solidFill>
                  <a:schemeClr val="tx1"/>
                </a:solidFill>
              </a:rPr>
              <a:t>used for isolated micro grids in the context of rural electrification</a:t>
            </a:r>
          </a:p>
          <a:p>
            <a:pPr marL="285750" indent="-285750">
              <a:buFont typeface="Arial" panose="020B0604020202020204" pitchFamily="34" charset="0"/>
              <a:buChar char="•"/>
            </a:pPr>
            <a:r>
              <a:rPr lang="en-US" b="0" dirty="0">
                <a:solidFill>
                  <a:schemeClr val="tx1"/>
                </a:solidFill>
              </a:rPr>
              <a:t>Grid connection possible</a:t>
            </a:r>
          </a:p>
        </p:txBody>
      </p:sp>
      <p:pic>
        <p:nvPicPr>
          <p:cNvPr id="8197" name="Picture 13" descr="040415_Cisompet_IMG_142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243785" y="4889757"/>
            <a:ext cx="2967368" cy="222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14" descr="040415_Cisompet_IMG_1428"/>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86239" y="4895008"/>
            <a:ext cx="2967368" cy="222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57020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0" descr="mini hydropower plant"/>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408721" y="4243599"/>
            <a:ext cx="3632619" cy="2724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12"/>
          <p:cNvSpPr>
            <a:spLocks noGrp="1" noChangeArrowheads="1"/>
          </p:cNvSpPr>
          <p:nvPr>
            <p:ph type="title"/>
          </p:nvPr>
        </p:nvSpPr>
        <p:spPr/>
        <p:txBody>
          <a:bodyPr/>
          <a:lstStyle/>
          <a:p>
            <a:r>
              <a:rPr lang="en-GB" b="1" dirty="0" smtClean="0"/>
              <a:t>Mini Hydro Power: 100 – 1,000 kW </a:t>
            </a:r>
          </a:p>
        </p:txBody>
      </p:sp>
      <p:sp>
        <p:nvSpPr>
          <p:cNvPr id="9220" name="Rectangle 16"/>
          <p:cNvSpPr>
            <a:spLocks noGrp="1" noChangeArrowheads="1"/>
          </p:cNvSpPr>
          <p:nvPr>
            <p:ph idx="1"/>
          </p:nvPr>
        </p:nvSpPr>
        <p:spPr>
          <a:xfrm>
            <a:off x="1056243" y="2496440"/>
            <a:ext cx="4709986" cy="4730283"/>
          </a:xfrm>
        </p:spPr>
        <p:txBody>
          <a:bodyPr/>
          <a:lstStyle/>
          <a:p>
            <a:pPr marL="285750" indent="-285750">
              <a:buFont typeface="Arial" panose="020B0604020202020204" pitchFamily="34" charset="0"/>
              <a:buChar char="•"/>
            </a:pPr>
            <a:r>
              <a:rPr lang="en-US" b="0" dirty="0">
                <a:solidFill>
                  <a:schemeClr val="tx1"/>
                </a:solidFill>
              </a:rPr>
              <a:t>Power supply for up several thousand households</a:t>
            </a:r>
          </a:p>
          <a:p>
            <a:pPr marL="285750" indent="-285750">
              <a:buFont typeface="Arial" panose="020B0604020202020204" pitchFamily="34" charset="0"/>
              <a:buChar char="•"/>
            </a:pPr>
            <a:r>
              <a:rPr lang="en-US" b="0" dirty="0">
                <a:solidFill>
                  <a:schemeClr val="tx1"/>
                </a:solidFill>
              </a:rPr>
              <a:t>Promising potential on smaller rivers</a:t>
            </a:r>
          </a:p>
          <a:p>
            <a:pPr marL="285750" indent="-285750">
              <a:buFont typeface="Arial" panose="020B0604020202020204" pitchFamily="34" charset="0"/>
              <a:buChar char="•"/>
            </a:pPr>
            <a:r>
              <a:rPr lang="en-US" b="0" dirty="0">
                <a:solidFill>
                  <a:schemeClr val="tx1"/>
                </a:solidFill>
              </a:rPr>
              <a:t>Can substantially contribute to stabilization of grid, especially at end-points</a:t>
            </a:r>
          </a:p>
          <a:p>
            <a:pPr marL="285750" indent="-285750">
              <a:buFont typeface="Arial" panose="020B0604020202020204" pitchFamily="34" charset="0"/>
              <a:buChar char="•"/>
            </a:pPr>
            <a:r>
              <a:rPr lang="en-US" b="0" dirty="0">
                <a:solidFill>
                  <a:schemeClr val="tx1"/>
                </a:solidFill>
              </a:rPr>
              <a:t>Larger-scale productive use possible (e.g. tea factories)</a:t>
            </a:r>
          </a:p>
        </p:txBody>
      </p:sp>
      <p:pic>
        <p:nvPicPr>
          <p:cNvPr id="9221" name="Picture 13" descr="030817-ID-JAV029-Dewata control visit-056-GF"/>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408721" y="1375034"/>
            <a:ext cx="3632619" cy="2724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24833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0" descr="small hydropower plant"/>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25218" y="3078226"/>
            <a:ext cx="5226625" cy="392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12"/>
          <p:cNvSpPr>
            <a:spLocks noGrp="1" noChangeArrowheads="1"/>
          </p:cNvSpPr>
          <p:nvPr>
            <p:ph type="title"/>
          </p:nvPr>
        </p:nvSpPr>
        <p:spPr/>
        <p:txBody>
          <a:bodyPr/>
          <a:lstStyle/>
          <a:p>
            <a:r>
              <a:rPr lang="en-GB" b="1" dirty="0" smtClean="0"/>
              <a:t>Small Hydro Power: 1 MW - 10 MW</a:t>
            </a:r>
          </a:p>
        </p:txBody>
      </p:sp>
      <p:sp>
        <p:nvSpPr>
          <p:cNvPr id="10244" name="Rectangle 13"/>
          <p:cNvSpPr>
            <a:spLocks noGrp="1" noChangeArrowheads="1"/>
          </p:cNvSpPr>
          <p:nvPr>
            <p:ph idx="1"/>
          </p:nvPr>
        </p:nvSpPr>
        <p:spPr/>
        <p:txBody>
          <a:bodyPr/>
          <a:lstStyle/>
          <a:p>
            <a:pPr marL="285750" indent="-285750">
              <a:buFont typeface="Arial" panose="020B0604020202020204" pitchFamily="34" charset="0"/>
              <a:buChar char="•"/>
            </a:pPr>
            <a:r>
              <a:rPr lang="en-US" b="0" dirty="0">
                <a:solidFill>
                  <a:schemeClr val="tx1"/>
                </a:solidFill>
              </a:rPr>
              <a:t>Power supply for up to several ten thousand </a:t>
            </a:r>
            <a:r>
              <a:rPr lang="en-US" b="0" dirty="0" smtClean="0">
                <a:solidFill>
                  <a:schemeClr val="tx1"/>
                </a:solidFill>
              </a:rPr>
              <a:t>households</a:t>
            </a:r>
            <a:endParaRPr lang="en-US" b="0" dirty="0">
              <a:solidFill>
                <a:schemeClr val="tx1"/>
              </a:solidFill>
            </a:endParaRPr>
          </a:p>
          <a:p>
            <a:pPr marL="285750" indent="-285750">
              <a:buFont typeface="Arial" panose="020B0604020202020204" pitchFamily="34" charset="0"/>
              <a:buChar char="•"/>
            </a:pPr>
            <a:r>
              <a:rPr lang="en-US" b="0" dirty="0">
                <a:solidFill>
                  <a:schemeClr val="tx1"/>
                </a:solidFill>
              </a:rPr>
              <a:t>Promising potential </a:t>
            </a:r>
            <a:r>
              <a:rPr lang="en-US" b="0" dirty="0" smtClean="0">
                <a:solidFill>
                  <a:schemeClr val="tx1"/>
                </a:solidFill>
              </a:rPr>
              <a:t>on </a:t>
            </a:r>
            <a:r>
              <a:rPr lang="en-US" b="0" dirty="0">
                <a:solidFill>
                  <a:schemeClr val="tx1"/>
                </a:solidFill>
              </a:rPr>
              <a:t>medium sized </a:t>
            </a:r>
            <a:r>
              <a:rPr lang="en-US" b="0" dirty="0" smtClean="0">
                <a:solidFill>
                  <a:schemeClr val="tx1"/>
                </a:solidFill>
              </a:rPr>
              <a:t>rivers</a:t>
            </a:r>
            <a:endParaRPr lang="en-US" b="0" dirty="0">
              <a:solidFill>
                <a:schemeClr val="tx1"/>
              </a:solidFill>
            </a:endParaRPr>
          </a:p>
          <a:p>
            <a:pPr marL="285750" indent="-285750">
              <a:buFont typeface="Arial" panose="020B0604020202020204" pitchFamily="34" charset="0"/>
              <a:buChar char="•"/>
            </a:pPr>
            <a:r>
              <a:rPr lang="en-US" b="0" dirty="0">
                <a:solidFill>
                  <a:schemeClr val="tx1"/>
                </a:solidFill>
              </a:rPr>
              <a:t>Can contribute to </a:t>
            </a:r>
            <a:r>
              <a:rPr lang="en-US" b="0" dirty="0" smtClean="0">
                <a:solidFill>
                  <a:schemeClr val="tx1"/>
                </a:solidFill>
              </a:rPr>
              <a:t>stabilization </a:t>
            </a:r>
            <a:r>
              <a:rPr lang="en-US" b="0" dirty="0">
                <a:solidFill>
                  <a:schemeClr val="tx1"/>
                </a:solidFill>
              </a:rPr>
              <a:t>of grid</a:t>
            </a:r>
          </a:p>
        </p:txBody>
      </p:sp>
    </p:spTree>
    <p:extLst>
      <p:ext uri="{BB962C8B-B14F-4D97-AF65-F5344CB8AC3E}">
        <p14:creationId xmlns:p14="http://schemas.microsoft.com/office/powerpoint/2010/main" val="1942519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GB" b="1" dirty="0" smtClean="0"/>
              <a:t>Large Hydro Power: &gt; 10 MW</a:t>
            </a:r>
          </a:p>
        </p:txBody>
      </p:sp>
      <p:sp>
        <p:nvSpPr>
          <p:cNvPr id="11267" name="Rectangle 10"/>
          <p:cNvSpPr>
            <a:spLocks noGrp="1" noChangeArrowheads="1"/>
          </p:cNvSpPr>
          <p:nvPr>
            <p:ph idx="1"/>
          </p:nvPr>
        </p:nvSpPr>
        <p:spPr/>
        <p:txBody>
          <a:bodyPr/>
          <a:lstStyle/>
          <a:p>
            <a:r>
              <a:rPr lang="en-US" dirty="0"/>
              <a:t>Power supply for municipalities of large cities and supply to national </a:t>
            </a:r>
            <a:r>
              <a:rPr lang="en-US" dirty="0" smtClean="0"/>
              <a:t>grids</a:t>
            </a:r>
            <a:endParaRPr lang="en-US" dirty="0"/>
          </a:p>
        </p:txBody>
      </p:sp>
      <p:pic>
        <p:nvPicPr>
          <p:cNvPr id="11268" name="Picture 5" descr="030819-ID-JAV093-Cirata-021-GF"/>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375574" y="3830443"/>
            <a:ext cx="3968745" cy="2976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8" descr="hoover-dam-photo-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5321"/>
          <a:stretch/>
        </p:blipFill>
        <p:spPr bwMode="auto">
          <a:xfrm>
            <a:off x="6358956" y="3354265"/>
            <a:ext cx="3144185" cy="3412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58372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5"/>
          <p:cNvSpPr>
            <a:spLocks noGrp="1"/>
          </p:cNvSpPr>
          <p:nvPr>
            <p:ph idx="1"/>
          </p:nvPr>
        </p:nvSpPr>
        <p:spPr>
          <a:xfrm>
            <a:off x="1130482" y="2184823"/>
            <a:ext cx="8499452" cy="3299994"/>
          </a:xfrm>
        </p:spPr>
        <p:txBody>
          <a:bodyPr/>
          <a:lstStyle/>
          <a:p>
            <a:pPr>
              <a:buNone/>
            </a:pPr>
            <a:r>
              <a:rPr lang="en-GB" dirty="0">
                <a:solidFill>
                  <a:srgbClr val="000000"/>
                </a:solidFill>
              </a:rPr>
              <a:t>Classification by design capacity</a:t>
            </a:r>
          </a:p>
          <a:p>
            <a:pPr>
              <a:buNone/>
            </a:pPr>
            <a:r>
              <a:rPr lang="en-GB" dirty="0">
                <a:solidFill>
                  <a:srgbClr val="000000"/>
                </a:solidFill>
              </a:rPr>
              <a:t>Classification by design head</a:t>
            </a:r>
            <a:endParaRPr lang="en-US" dirty="0">
              <a:solidFill>
                <a:srgbClr val="000000"/>
              </a:solidFill>
            </a:endParaRPr>
          </a:p>
          <a:p>
            <a:pPr>
              <a:buNone/>
            </a:pPr>
            <a:r>
              <a:rPr lang="en-GB" dirty="0">
                <a:solidFill>
                  <a:srgbClr val="000000"/>
                </a:solidFill>
              </a:rPr>
              <a:t>Classification by design type</a:t>
            </a:r>
            <a:endParaRPr lang="en-US" dirty="0">
              <a:solidFill>
                <a:srgbClr val="000000"/>
              </a:solidFill>
            </a:endParaRPr>
          </a:p>
          <a:p>
            <a:pPr>
              <a:buNone/>
            </a:pPr>
            <a:r>
              <a:rPr lang="en-GB" dirty="0">
                <a:solidFill>
                  <a:srgbClr val="000000"/>
                </a:solidFill>
              </a:rPr>
              <a:t>Classification by </a:t>
            </a:r>
            <a:r>
              <a:rPr lang="en-US" dirty="0">
                <a:solidFill>
                  <a:srgbClr val="000000"/>
                </a:solidFill>
              </a:rPr>
              <a:t>grid type/destination of supply</a:t>
            </a:r>
            <a:endParaRPr lang="en-GB" dirty="0">
              <a:solidFill>
                <a:srgbClr val="000000"/>
              </a:solidFill>
            </a:endParaRPr>
          </a:p>
        </p:txBody>
      </p:sp>
      <p:sp>
        <p:nvSpPr>
          <p:cNvPr id="12292" name="Rectangle 8"/>
          <p:cNvSpPr>
            <a:spLocks noChangeArrowheads="1"/>
          </p:cNvSpPr>
          <p:nvPr/>
        </p:nvSpPr>
        <p:spPr bwMode="auto">
          <a:xfrm>
            <a:off x="1130482" y="2625636"/>
            <a:ext cx="7940000" cy="357300"/>
          </a:xfrm>
          <a:prstGeom prst="rect">
            <a:avLst/>
          </a:prstGeom>
          <a:solidFill>
            <a:srgbClr val="1E4487">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a:endParaRPr lang="en-US" sz="2647"/>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2215430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p:txBody>
          <a:bodyPr/>
          <a:lstStyle/>
          <a:p>
            <a:r>
              <a:rPr lang="en-GB" b="1" dirty="0"/>
              <a:t>Classification by head</a:t>
            </a:r>
            <a:endParaRPr lang="en-GB" b="1" dirty="0" smtClean="0"/>
          </a:p>
        </p:txBody>
      </p:sp>
      <p:sp>
        <p:nvSpPr>
          <p:cNvPr id="31747" name="Rectangle 5"/>
          <p:cNvSpPr>
            <a:spLocks noGrp="1" noChangeArrowheads="1"/>
          </p:cNvSpPr>
          <p:nvPr>
            <p:ph idx="1"/>
          </p:nvPr>
        </p:nvSpPr>
        <p:spPr>
          <a:xfrm>
            <a:off x="1135652" y="2590293"/>
            <a:ext cx="8910940" cy="4636431"/>
          </a:xfrm>
        </p:spPr>
        <p:txBody>
          <a:bodyPr/>
          <a:lstStyle/>
          <a:p>
            <a:pPr>
              <a:defRPr/>
            </a:pPr>
            <a:r>
              <a:rPr lang="en-US" b="0" dirty="0">
                <a:solidFill>
                  <a:schemeClr val="tx1"/>
                </a:solidFill>
              </a:rPr>
              <a:t>Most literature recommends the following general limits:</a:t>
            </a:r>
          </a:p>
          <a:p>
            <a:pPr marL="285750" indent="-285750">
              <a:buFont typeface="Arial" panose="020B0604020202020204" pitchFamily="34" charset="0"/>
              <a:buChar char="•"/>
              <a:tabLst>
                <a:tab pos="2867638" algn="l"/>
              </a:tabLst>
              <a:defRPr/>
            </a:pPr>
            <a:r>
              <a:rPr lang="en-US" b="0" dirty="0">
                <a:solidFill>
                  <a:schemeClr val="tx1"/>
                </a:solidFill>
              </a:rPr>
              <a:t>low-head plants	H &lt; 15m</a:t>
            </a:r>
          </a:p>
          <a:p>
            <a:pPr marL="285750" indent="-285750">
              <a:buFont typeface="Arial" panose="020B0604020202020204" pitchFamily="34" charset="0"/>
              <a:buChar char="•"/>
              <a:tabLst>
                <a:tab pos="2867638" algn="l"/>
              </a:tabLst>
              <a:defRPr/>
            </a:pPr>
            <a:r>
              <a:rPr lang="en-US" b="0" dirty="0">
                <a:solidFill>
                  <a:schemeClr val="tx1"/>
                </a:solidFill>
              </a:rPr>
              <a:t>medium-head plants	H = 15 to 50m</a:t>
            </a:r>
          </a:p>
          <a:p>
            <a:pPr marL="285750" indent="-285750">
              <a:buFont typeface="Arial" panose="020B0604020202020204" pitchFamily="34" charset="0"/>
              <a:buChar char="•"/>
              <a:tabLst>
                <a:tab pos="2867638" algn="l"/>
              </a:tabLst>
              <a:defRPr/>
            </a:pPr>
            <a:r>
              <a:rPr lang="en-US" b="0" dirty="0">
                <a:solidFill>
                  <a:schemeClr val="tx1"/>
                </a:solidFill>
              </a:rPr>
              <a:t>high-head plants	H &gt; 50m</a:t>
            </a:r>
          </a:p>
        </p:txBody>
      </p:sp>
    </p:spTree>
    <p:extLst>
      <p:ext uri="{BB962C8B-B14F-4D97-AF65-F5344CB8AC3E}">
        <p14:creationId xmlns:p14="http://schemas.microsoft.com/office/powerpoint/2010/main" val="4061719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13"/>
          <p:cNvSpPr>
            <a:spLocks noGrp="1" noChangeArrowheads="1"/>
          </p:cNvSpPr>
          <p:nvPr>
            <p:ph type="title"/>
          </p:nvPr>
        </p:nvSpPr>
        <p:spPr bwMode="auto">
          <a:xfrm>
            <a:off x="806609" y="1004879"/>
            <a:ext cx="9075420" cy="39564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838" tIns="50419" rIns="100838" bIns="50419" numCol="1" rtlCol="0" anchor="t" anchorCtr="0" compatLnSpc="1">
            <a:prstTxWarp prst="textNoShape">
              <a:avLst/>
            </a:prstTxWarp>
            <a:normAutofit fontScale="90000"/>
          </a:bodyPr>
          <a:lstStyle/>
          <a:p>
            <a:r>
              <a:rPr lang="en-GB" b="1" dirty="0" smtClean="0"/>
              <a:t>Low head: H &lt; 15m</a:t>
            </a:r>
            <a:br>
              <a:rPr lang="en-GB" b="1" dirty="0" smtClean="0"/>
            </a:br>
            <a:endParaRPr lang="en-GB" b="1" dirty="0" smtClean="0"/>
          </a:p>
        </p:txBody>
      </p:sp>
      <p:pic>
        <p:nvPicPr>
          <p:cNvPr id="15362" name="Picture 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264163" y="1680634"/>
            <a:ext cx="6122056" cy="4957868"/>
          </a:xfrm>
        </p:spPr>
      </p:pic>
      <p:sp>
        <p:nvSpPr>
          <p:cNvPr id="15363" name="Text Box 8"/>
          <p:cNvSpPr txBox="1">
            <a:spLocks noChangeArrowheads="1"/>
          </p:cNvSpPr>
          <p:nvPr/>
        </p:nvSpPr>
        <p:spPr bwMode="auto">
          <a:xfrm>
            <a:off x="806609" y="2016761"/>
            <a:ext cx="2941108" cy="7712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Trebuchet MS" pitchFamily="34" charset="0"/>
              </a:defRPr>
            </a:lvl1pPr>
            <a:lvl2pPr marL="742950" indent="-285750">
              <a:defRPr sz="1600">
                <a:solidFill>
                  <a:schemeClr val="tx1"/>
                </a:solidFill>
                <a:latin typeface="Trebuchet MS" pitchFamily="34" charset="0"/>
              </a:defRPr>
            </a:lvl2pPr>
            <a:lvl3pPr marL="1143000" indent="-228600">
              <a:defRPr sz="1600">
                <a:solidFill>
                  <a:schemeClr val="tx1"/>
                </a:solidFill>
                <a:latin typeface="Trebuchet MS" pitchFamily="34" charset="0"/>
              </a:defRPr>
            </a:lvl3pPr>
            <a:lvl4pPr marL="1600200" indent="-228600">
              <a:defRPr sz="1600">
                <a:solidFill>
                  <a:schemeClr val="tx1"/>
                </a:solidFill>
                <a:latin typeface="Trebuchet MS" pitchFamily="34" charset="0"/>
              </a:defRPr>
            </a:lvl4pPr>
            <a:lvl5pPr marL="2057400" indent="-228600">
              <a:defRPr sz="1600">
                <a:solidFill>
                  <a:schemeClr val="tx1"/>
                </a:solidFill>
                <a:latin typeface="Trebuchet MS" pitchFamily="34" charset="0"/>
              </a:defRPr>
            </a:lvl5pPr>
            <a:lvl6pPr marL="2514600" indent="-228600" algn="ctr" eaLnBrk="0" fontAlgn="base" hangingPunct="0">
              <a:spcBef>
                <a:spcPct val="50000"/>
              </a:spcBef>
              <a:spcAft>
                <a:spcPct val="0"/>
              </a:spcAft>
              <a:defRPr sz="1600">
                <a:solidFill>
                  <a:schemeClr val="tx1"/>
                </a:solidFill>
                <a:latin typeface="Trebuchet MS" pitchFamily="34" charset="0"/>
              </a:defRPr>
            </a:lvl6pPr>
            <a:lvl7pPr marL="2971800" indent="-228600" algn="ctr" eaLnBrk="0" fontAlgn="base" hangingPunct="0">
              <a:spcBef>
                <a:spcPct val="50000"/>
              </a:spcBef>
              <a:spcAft>
                <a:spcPct val="0"/>
              </a:spcAft>
              <a:defRPr sz="1600">
                <a:solidFill>
                  <a:schemeClr val="tx1"/>
                </a:solidFill>
                <a:latin typeface="Trebuchet MS" pitchFamily="34" charset="0"/>
              </a:defRPr>
            </a:lvl7pPr>
            <a:lvl8pPr marL="3429000" indent="-228600" algn="ctr" eaLnBrk="0" fontAlgn="base" hangingPunct="0">
              <a:spcBef>
                <a:spcPct val="50000"/>
              </a:spcBef>
              <a:spcAft>
                <a:spcPct val="0"/>
              </a:spcAft>
              <a:defRPr sz="1600">
                <a:solidFill>
                  <a:schemeClr val="tx1"/>
                </a:solidFill>
                <a:latin typeface="Trebuchet MS" pitchFamily="34" charset="0"/>
              </a:defRPr>
            </a:lvl8pPr>
            <a:lvl9pPr marL="3886200" indent="-228600" algn="ctr" eaLnBrk="0" fontAlgn="base" hangingPunct="0">
              <a:spcBef>
                <a:spcPct val="50000"/>
              </a:spcBef>
              <a:spcAft>
                <a:spcPct val="0"/>
              </a:spcAft>
              <a:defRPr sz="1600">
                <a:solidFill>
                  <a:schemeClr val="tx1"/>
                </a:solidFill>
                <a:latin typeface="Trebuchet MS" pitchFamily="34" charset="0"/>
              </a:defRPr>
            </a:lvl9pPr>
          </a:lstStyle>
          <a:p>
            <a:pPr>
              <a:spcBef>
                <a:spcPct val="0"/>
              </a:spcBef>
            </a:pPr>
            <a:r>
              <a:rPr lang="en-US" sz="2206" dirty="0">
                <a:latin typeface="Arial" charset="0"/>
              </a:rPr>
              <a:t>Low head with diversion channel</a:t>
            </a:r>
          </a:p>
        </p:txBody>
      </p:sp>
      <p:pic>
        <p:nvPicPr>
          <p:cNvPr id="15365" name="Picture 15" descr="DSCN201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54514" y="3592354"/>
            <a:ext cx="3445298" cy="2583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13339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12"/>
          <p:cNvSpPr>
            <a:spLocks noGrp="1" noChangeArrowheads="1"/>
          </p:cNvSpPr>
          <p:nvPr>
            <p:ph type="title"/>
          </p:nvPr>
        </p:nvSpPr>
        <p:spPr bwMode="auto">
          <a:xfrm>
            <a:off x="806609" y="1017134"/>
            <a:ext cx="9075420" cy="6202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838" tIns="50419" rIns="100838" bIns="50419" numCol="1" rtlCol="0" anchor="t" anchorCtr="0" compatLnSpc="1">
            <a:prstTxWarp prst="textNoShape">
              <a:avLst/>
            </a:prstTxWarp>
            <a:normAutofit fontScale="90000"/>
          </a:bodyPr>
          <a:lstStyle/>
          <a:p>
            <a:r>
              <a:rPr lang="en-GB" b="1" dirty="0" smtClean="0"/>
              <a:t>High head: H &gt; 50m</a:t>
            </a:r>
            <a:br>
              <a:rPr lang="en-GB" b="1" dirty="0" smtClean="0"/>
            </a:br>
            <a:endParaRPr lang="en-GB" b="1" dirty="0" smtClean="0"/>
          </a:p>
        </p:txBody>
      </p:sp>
      <p:pic>
        <p:nvPicPr>
          <p:cNvPr id="18434" name="Picture 6"/>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tretch>
            <a:fillRect/>
          </a:stretch>
        </p:blipFill>
        <p:spPr>
          <a:xfrm>
            <a:off x="3247931" y="3087975"/>
            <a:ext cx="4258453" cy="3530240"/>
          </a:xfrm>
        </p:spPr>
      </p:pic>
      <p:sp>
        <p:nvSpPr>
          <p:cNvPr id="18435" name="Text Box 7"/>
          <p:cNvSpPr txBox="1">
            <a:spLocks noChangeArrowheads="1"/>
          </p:cNvSpPr>
          <p:nvPr/>
        </p:nvSpPr>
        <p:spPr bwMode="auto">
          <a:xfrm>
            <a:off x="818016" y="1887212"/>
            <a:ext cx="2429916" cy="7712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Trebuchet MS" pitchFamily="34" charset="0"/>
              </a:defRPr>
            </a:lvl1pPr>
            <a:lvl2pPr marL="742950" indent="-285750">
              <a:defRPr sz="1600">
                <a:solidFill>
                  <a:schemeClr val="tx1"/>
                </a:solidFill>
                <a:latin typeface="Trebuchet MS" pitchFamily="34" charset="0"/>
              </a:defRPr>
            </a:lvl2pPr>
            <a:lvl3pPr marL="1143000" indent="-228600">
              <a:defRPr sz="1600">
                <a:solidFill>
                  <a:schemeClr val="tx1"/>
                </a:solidFill>
                <a:latin typeface="Trebuchet MS" pitchFamily="34" charset="0"/>
              </a:defRPr>
            </a:lvl3pPr>
            <a:lvl4pPr marL="1600200" indent="-228600">
              <a:defRPr sz="1600">
                <a:solidFill>
                  <a:schemeClr val="tx1"/>
                </a:solidFill>
                <a:latin typeface="Trebuchet MS" pitchFamily="34" charset="0"/>
              </a:defRPr>
            </a:lvl4pPr>
            <a:lvl5pPr marL="2057400" indent="-228600">
              <a:defRPr sz="1600">
                <a:solidFill>
                  <a:schemeClr val="tx1"/>
                </a:solidFill>
                <a:latin typeface="Trebuchet MS" pitchFamily="34" charset="0"/>
              </a:defRPr>
            </a:lvl5pPr>
            <a:lvl6pPr marL="2514600" indent="-228600" algn="ctr" eaLnBrk="0" fontAlgn="base" hangingPunct="0">
              <a:spcBef>
                <a:spcPct val="50000"/>
              </a:spcBef>
              <a:spcAft>
                <a:spcPct val="0"/>
              </a:spcAft>
              <a:defRPr sz="1600">
                <a:solidFill>
                  <a:schemeClr val="tx1"/>
                </a:solidFill>
                <a:latin typeface="Trebuchet MS" pitchFamily="34" charset="0"/>
              </a:defRPr>
            </a:lvl6pPr>
            <a:lvl7pPr marL="2971800" indent="-228600" algn="ctr" eaLnBrk="0" fontAlgn="base" hangingPunct="0">
              <a:spcBef>
                <a:spcPct val="50000"/>
              </a:spcBef>
              <a:spcAft>
                <a:spcPct val="0"/>
              </a:spcAft>
              <a:defRPr sz="1600">
                <a:solidFill>
                  <a:schemeClr val="tx1"/>
                </a:solidFill>
                <a:latin typeface="Trebuchet MS" pitchFamily="34" charset="0"/>
              </a:defRPr>
            </a:lvl7pPr>
            <a:lvl8pPr marL="3429000" indent="-228600" algn="ctr" eaLnBrk="0" fontAlgn="base" hangingPunct="0">
              <a:spcBef>
                <a:spcPct val="50000"/>
              </a:spcBef>
              <a:spcAft>
                <a:spcPct val="0"/>
              </a:spcAft>
              <a:defRPr sz="1600">
                <a:solidFill>
                  <a:schemeClr val="tx1"/>
                </a:solidFill>
                <a:latin typeface="Trebuchet MS" pitchFamily="34" charset="0"/>
              </a:defRPr>
            </a:lvl8pPr>
            <a:lvl9pPr marL="3886200" indent="-228600" algn="ctr" eaLnBrk="0" fontAlgn="base" hangingPunct="0">
              <a:spcBef>
                <a:spcPct val="50000"/>
              </a:spcBef>
              <a:spcAft>
                <a:spcPct val="0"/>
              </a:spcAft>
              <a:defRPr sz="1600">
                <a:solidFill>
                  <a:schemeClr val="tx1"/>
                </a:solidFill>
                <a:latin typeface="Trebuchet MS" pitchFamily="34" charset="0"/>
              </a:defRPr>
            </a:lvl9pPr>
          </a:lstStyle>
          <a:p>
            <a:pPr>
              <a:spcBef>
                <a:spcPct val="0"/>
              </a:spcBef>
            </a:pPr>
            <a:r>
              <a:rPr lang="en-US" sz="2206" dirty="0">
                <a:latin typeface="Arial" charset="0"/>
              </a:rPr>
              <a:t>High head with no headrace channel</a:t>
            </a:r>
          </a:p>
        </p:txBody>
      </p:sp>
    </p:spTree>
    <p:extLst>
      <p:ext uri="{BB962C8B-B14F-4D97-AF65-F5344CB8AC3E}">
        <p14:creationId xmlns:p14="http://schemas.microsoft.com/office/powerpoint/2010/main" val="42553128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995680" y="50769"/>
            <a:ext cx="8697278" cy="1461801"/>
          </a:xfrm>
        </p:spPr>
        <p:txBody>
          <a:bodyPr>
            <a:noAutofit/>
          </a:bodyPr>
          <a:lstStyle/>
          <a:p>
            <a:r>
              <a:rPr lang="en-US" sz="3200" dirty="0"/>
              <a:t>Day </a:t>
            </a:r>
            <a:r>
              <a:rPr lang="en-US" sz="3200" dirty="0" smtClean="0"/>
              <a:t>3: </a:t>
            </a:r>
            <a:r>
              <a:rPr lang="en-US" sz="3200" dirty="0"/>
              <a:t>Field visit to existing micro-hydropower project: Mya </a:t>
            </a:r>
            <a:r>
              <a:rPr lang="en-US" sz="3200" dirty="0" err="1"/>
              <a:t>Ze</a:t>
            </a:r>
            <a:r>
              <a:rPr lang="en-US" sz="3200" dirty="0"/>
              <a:t> Di and </a:t>
            </a:r>
            <a:r>
              <a:rPr lang="en-US" sz="3200" dirty="0" err="1"/>
              <a:t>Niang</a:t>
            </a:r>
            <a:endParaRPr lang="en-US" sz="3200" dirty="0"/>
          </a:p>
        </p:txBody>
      </p:sp>
      <p:sp>
        <p:nvSpPr>
          <p:cNvPr id="5123" name="Rectangle 3"/>
          <p:cNvSpPr>
            <a:spLocks noGrp="1" noChangeArrowheads="1"/>
          </p:cNvSpPr>
          <p:nvPr>
            <p:ph idx="1"/>
          </p:nvPr>
        </p:nvSpPr>
        <p:spPr>
          <a:xfrm>
            <a:off x="780073" y="1720068"/>
            <a:ext cx="9075420" cy="5565152"/>
          </a:xfrm>
        </p:spPr>
        <p:txBody>
          <a:bodyPr>
            <a:noAutofit/>
          </a:bodyPr>
          <a:lstStyle/>
          <a:p>
            <a:pPr marL="285750" indent="-285750" fontAlgn="base">
              <a:buFont typeface="Arial" panose="020B0604020202020204" pitchFamily="34" charset="0"/>
              <a:buChar char="•"/>
            </a:pPr>
            <a:endParaRPr lang="en-US" b="0" dirty="0" smtClean="0"/>
          </a:p>
          <a:p>
            <a:pPr marL="285750" indent="-285750" fontAlgn="base">
              <a:buFont typeface="Arial" panose="020B0604020202020204" pitchFamily="34" charset="0"/>
              <a:buChar char="•"/>
            </a:pPr>
            <a:r>
              <a:rPr lang="en-US" b="0" dirty="0" smtClean="0"/>
              <a:t>Mya </a:t>
            </a:r>
            <a:r>
              <a:rPr lang="en-US" b="0" dirty="0" err="1"/>
              <a:t>Ze</a:t>
            </a:r>
            <a:r>
              <a:rPr lang="en-US" b="0" dirty="0"/>
              <a:t> Di </a:t>
            </a:r>
            <a:r>
              <a:rPr lang="en-US" b="0" dirty="0" smtClean="0"/>
              <a:t>village micro-</a:t>
            </a:r>
            <a:r>
              <a:rPr lang="en-US" b="0" dirty="0" err="1" smtClean="0"/>
              <a:t>hdyropower</a:t>
            </a:r>
            <a:endParaRPr lang="en-US" b="0" dirty="0"/>
          </a:p>
          <a:p>
            <a:pPr marL="468630" lvl="2" indent="-285750" fontAlgn="base">
              <a:buFont typeface="Arial" panose="020B0604020202020204" pitchFamily="34" charset="0"/>
              <a:buChar char="•"/>
            </a:pPr>
            <a:r>
              <a:rPr lang="en-US" b="0" dirty="0"/>
              <a:t>Depart </a:t>
            </a:r>
            <a:r>
              <a:rPr lang="en-US" dirty="0"/>
              <a:t>7</a:t>
            </a:r>
            <a:r>
              <a:rPr lang="en-US" b="0" dirty="0" smtClean="0"/>
              <a:t>am </a:t>
            </a:r>
            <a:r>
              <a:rPr lang="en-US" b="0" dirty="0" smtClean="0"/>
              <a:t>from </a:t>
            </a:r>
            <a:r>
              <a:rPr lang="en-US" b="0" dirty="0" smtClean="0"/>
              <a:t>DRD</a:t>
            </a:r>
            <a:endParaRPr lang="en-US" b="0" dirty="0" smtClean="0"/>
          </a:p>
          <a:p>
            <a:pPr marL="468630" lvl="2" indent="-285750" fontAlgn="base">
              <a:buFont typeface="Arial" panose="020B0604020202020204" pitchFamily="34" charset="0"/>
              <a:buChar char="•"/>
            </a:pPr>
            <a:r>
              <a:rPr lang="en-US" b="0" dirty="0" smtClean="0"/>
              <a:t>Visit site to see intake, weir, canal, </a:t>
            </a:r>
            <a:r>
              <a:rPr lang="en-US" b="0" dirty="0" err="1" smtClean="0"/>
              <a:t>forebay</a:t>
            </a:r>
            <a:r>
              <a:rPr lang="en-US" b="0" dirty="0" smtClean="0"/>
              <a:t>, turbine, generator, distribution network, etc.</a:t>
            </a:r>
          </a:p>
          <a:p>
            <a:pPr marL="468630" lvl="2" indent="-285750" fontAlgn="base">
              <a:buFont typeface="Arial" panose="020B0604020202020204" pitchFamily="34" charset="0"/>
              <a:buChar char="•"/>
            </a:pPr>
            <a:r>
              <a:rPr lang="en-US" b="0" dirty="0" smtClean="0"/>
              <a:t>Measurement </a:t>
            </a:r>
            <a:r>
              <a:rPr lang="en-US" b="0" dirty="0"/>
              <a:t>of head and flow at site</a:t>
            </a:r>
            <a:r>
              <a:rPr lang="en-US" b="0" dirty="0" smtClean="0"/>
              <a:t>.</a:t>
            </a:r>
            <a:endParaRPr lang="en-US" b="0" dirty="0"/>
          </a:p>
          <a:p>
            <a:pPr marL="468630" lvl="2" indent="-285750" fontAlgn="base">
              <a:buFont typeface="Arial" panose="020B0604020202020204" pitchFamily="34" charset="0"/>
              <a:buChar char="•"/>
            </a:pPr>
            <a:r>
              <a:rPr lang="en-US" b="0" dirty="0" smtClean="0"/>
              <a:t>Discussion </a:t>
            </a:r>
            <a:r>
              <a:rPr lang="en-US" b="0" dirty="0"/>
              <a:t>of system design </a:t>
            </a:r>
            <a:r>
              <a:rPr lang="en-US" b="0" dirty="0" smtClean="0"/>
              <a:t>choices</a:t>
            </a:r>
            <a:r>
              <a:rPr lang="en-US" dirty="0" smtClean="0"/>
              <a:t>, grid arrival</a:t>
            </a:r>
            <a:endParaRPr lang="en-US" b="0" dirty="0"/>
          </a:p>
          <a:p>
            <a:pPr marL="468630" lvl="2" indent="-285750" fontAlgn="base">
              <a:buFont typeface="Arial" panose="020B0604020202020204" pitchFamily="34" charset="0"/>
              <a:buChar char="•"/>
            </a:pPr>
            <a:r>
              <a:rPr lang="en-US" b="0" dirty="0" smtClean="0"/>
              <a:t>Lunch</a:t>
            </a:r>
          </a:p>
          <a:p>
            <a:pPr marL="285750" indent="-285750" fontAlgn="base">
              <a:buFont typeface="Arial" panose="020B0604020202020204" pitchFamily="34" charset="0"/>
              <a:buChar char="•"/>
            </a:pPr>
            <a:r>
              <a:rPr lang="en-US" b="0" dirty="0" err="1" smtClean="0"/>
              <a:t>Maing</a:t>
            </a:r>
            <a:r>
              <a:rPr lang="en-US" b="0" dirty="0" smtClean="0"/>
              <a:t> village micro-</a:t>
            </a:r>
            <a:r>
              <a:rPr lang="en-US" b="0" dirty="0" err="1" smtClean="0"/>
              <a:t>hdyropower</a:t>
            </a:r>
            <a:endParaRPr lang="en-US" b="0" dirty="0"/>
          </a:p>
          <a:p>
            <a:pPr marL="468630" lvl="2" indent="-285750" fontAlgn="base">
              <a:buFont typeface="Arial" panose="020B0604020202020204" pitchFamily="34" charset="0"/>
              <a:buChar char="•"/>
            </a:pPr>
            <a:r>
              <a:rPr lang="en-US" dirty="0"/>
              <a:t>Visit site </a:t>
            </a:r>
            <a:endParaRPr lang="en-US" dirty="0" smtClean="0"/>
          </a:p>
          <a:p>
            <a:pPr marL="468630" lvl="2" indent="-285750" fontAlgn="base">
              <a:buFont typeface="Arial" panose="020B0604020202020204" pitchFamily="34" charset="0"/>
              <a:buChar char="•"/>
            </a:pPr>
            <a:r>
              <a:rPr lang="en-US" dirty="0" smtClean="0"/>
              <a:t>Discussion </a:t>
            </a:r>
            <a:r>
              <a:rPr lang="en-US" dirty="0"/>
              <a:t>of system design choices. Options.</a:t>
            </a:r>
          </a:p>
          <a:p>
            <a:pPr marL="468630" lvl="2" indent="-285750" fontAlgn="base">
              <a:buFont typeface="Arial" panose="020B0604020202020204" pitchFamily="34" charset="0"/>
              <a:buChar char="•"/>
            </a:pPr>
            <a:r>
              <a:rPr lang="en-US" b="0" dirty="0"/>
              <a:t>Return to Taunggyi</a:t>
            </a:r>
          </a:p>
        </p:txBody>
      </p:sp>
    </p:spTree>
    <p:extLst>
      <p:ext uri="{BB962C8B-B14F-4D97-AF65-F5344CB8AC3E}">
        <p14:creationId xmlns:p14="http://schemas.microsoft.com/office/powerpoint/2010/main" val="831997087"/>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14"/>
          <p:cNvSpPr>
            <a:spLocks noGrp="1" noChangeArrowheads="1"/>
          </p:cNvSpPr>
          <p:nvPr>
            <p:ph type="title"/>
          </p:nvPr>
        </p:nvSpPr>
        <p:spPr bwMode="auto">
          <a:xfrm>
            <a:off x="806609" y="1004879"/>
            <a:ext cx="9075420" cy="5530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838" tIns="50419" rIns="100838" bIns="50419" numCol="1" rtlCol="0" anchor="t" anchorCtr="0" compatLnSpc="1">
            <a:prstTxWarp prst="textNoShape">
              <a:avLst/>
            </a:prstTxWarp>
            <a:normAutofit fontScale="90000"/>
          </a:bodyPr>
          <a:lstStyle/>
          <a:p>
            <a:r>
              <a:rPr lang="en-GB" b="1" dirty="0" smtClean="0"/>
              <a:t>High head</a:t>
            </a:r>
          </a:p>
        </p:txBody>
      </p:sp>
      <p:pic>
        <p:nvPicPr>
          <p:cNvPr id="16386" name="Picture 10"/>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tretch>
            <a:fillRect/>
          </a:stretch>
        </p:blipFill>
        <p:spPr>
          <a:xfrm>
            <a:off x="3194410" y="2998034"/>
            <a:ext cx="4468949" cy="3481430"/>
          </a:xfrm>
        </p:spPr>
      </p:pic>
      <p:sp>
        <p:nvSpPr>
          <p:cNvPr id="16388" name="Rectangle 15"/>
          <p:cNvSpPr>
            <a:spLocks noChangeArrowheads="1"/>
          </p:cNvSpPr>
          <p:nvPr/>
        </p:nvSpPr>
        <p:spPr bwMode="auto">
          <a:xfrm>
            <a:off x="2739337" y="2016760"/>
            <a:ext cx="3277235" cy="336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p>
            <a:endParaRPr lang="en-US" sz="2316"/>
          </a:p>
        </p:txBody>
      </p:sp>
      <p:sp>
        <p:nvSpPr>
          <p:cNvPr id="16389" name="Text Box 11"/>
          <p:cNvSpPr txBox="1">
            <a:spLocks noChangeArrowheads="1"/>
          </p:cNvSpPr>
          <p:nvPr/>
        </p:nvSpPr>
        <p:spPr bwMode="auto">
          <a:xfrm>
            <a:off x="818016" y="2016761"/>
            <a:ext cx="4752790" cy="7712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a:solidFill>
                  <a:schemeClr val="tx1"/>
                </a:solidFill>
                <a:latin typeface="Trebuchet MS" pitchFamily="34" charset="0"/>
              </a:defRPr>
            </a:lvl1pPr>
            <a:lvl2pPr marL="742950" indent="-285750">
              <a:defRPr sz="1600">
                <a:solidFill>
                  <a:schemeClr val="tx1"/>
                </a:solidFill>
                <a:latin typeface="Trebuchet MS" pitchFamily="34" charset="0"/>
              </a:defRPr>
            </a:lvl2pPr>
            <a:lvl3pPr marL="1143000" indent="-228600">
              <a:defRPr sz="1600">
                <a:solidFill>
                  <a:schemeClr val="tx1"/>
                </a:solidFill>
                <a:latin typeface="Trebuchet MS" pitchFamily="34" charset="0"/>
              </a:defRPr>
            </a:lvl3pPr>
            <a:lvl4pPr marL="1600200" indent="-228600">
              <a:defRPr sz="1600">
                <a:solidFill>
                  <a:schemeClr val="tx1"/>
                </a:solidFill>
                <a:latin typeface="Trebuchet MS" pitchFamily="34" charset="0"/>
              </a:defRPr>
            </a:lvl4pPr>
            <a:lvl5pPr marL="2057400" indent="-228600">
              <a:defRPr sz="1600">
                <a:solidFill>
                  <a:schemeClr val="tx1"/>
                </a:solidFill>
                <a:latin typeface="Trebuchet MS" pitchFamily="34" charset="0"/>
              </a:defRPr>
            </a:lvl5pPr>
            <a:lvl6pPr marL="2514600" indent="-228600" algn="ctr" eaLnBrk="0" fontAlgn="base" hangingPunct="0">
              <a:spcBef>
                <a:spcPct val="50000"/>
              </a:spcBef>
              <a:spcAft>
                <a:spcPct val="0"/>
              </a:spcAft>
              <a:defRPr sz="1600">
                <a:solidFill>
                  <a:schemeClr val="tx1"/>
                </a:solidFill>
                <a:latin typeface="Trebuchet MS" pitchFamily="34" charset="0"/>
              </a:defRPr>
            </a:lvl6pPr>
            <a:lvl7pPr marL="2971800" indent="-228600" algn="ctr" eaLnBrk="0" fontAlgn="base" hangingPunct="0">
              <a:spcBef>
                <a:spcPct val="50000"/>
              </a:spcBef>
              <a:spcAft>
                <a:spcPct val="0"/>
              </a:spcAft>
              <a:defRPr sz="1600">
                <a:solidFill>
                  <a:schemeClr val="tx1"/>
                </a:solidFill>
                <a:latin typeface="Trebuchet MS" pitchFamily="34" charset="0"/>
              </a:defRPr>
            </a:lvl7pPr>
            <a:lvl8pPr marL="3429000" indent="-228600" algn="ctr" eaLnBrk="0" fontAlgn="base" hangingPunct="0">
              <a:spcBef>
                <a:spcPct val="50000"/>
              </a:spcBef>
              <a:spcAft>
                <a:spcPct val="0"/>
              </a:spcAft>
              <a:defRPr sz="1600">
                <a:solidFill>
                  <a:schemeClr val="tx1"/>
                </a:solidFill>
                <a:latin typeface="Trebuchet MS" pitchFamily="34" charset="0"/>
              </a:defRPr>
            </a:lvl8pPr>
            <a:lvl9pPr marL="3886200" indent="-228600" algn="ctr" eaLnBrk="0" fontAlgn="base" hangingPunct="0">
              <a:spcBef>
                <a:spcPct val="50000"/>
              </a:spcBef>
              <a:spcAft>
                <a:spcPct val="0"/>
              </a:spcAft>
              <a:defRPr sz="1600">
                <a:solidFill>
                  <a:schemeClr val="tx1"/>
                </a:solidFill>
                <a:latin typeface="Trebuchet MS" pitchFamily="34" charset="0"/>
              </a:defRPr>
            </a:lvl9pPr>
          </a:lstStyle>
          <a:p>
            <a:pPr>
              <a:spcBef>
                <a:spcPct val="0"/>
              </a:spcBef>
            </a:pPr>
            <a:r>
              <a:rPr lang="en-US" sz="2206" dirty="0">
                <a:latin typeface="Arial" charset="0"/>
              </a:rPr>
              <a:t>High head with headrace channel/pipeline</a:t>
            </a:r>
          </a:p>
        </p:txBody>
      </p:sp>
    </p:spTree>
    <p:extLst>
      <p:ext uri="{BB962C8B-B14F-4D97-AF65-F5344CB8AC3E}">
        <p14:creationId xmlns:p14="http://schemas.microsoft.com/office/powerpoint/2010/main" val="35885326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5"/>
          <p:cNvSpPr>
            <a:spLocks noGrp="1"/>
          </p:cNvSpPr>
          <p:nvPr>
            <p:ph idx="1"/>
          </p:nvPr>
        </p:nvSpPr>
        <p:spPr>
          <a:xfrm>
            <a:off x="1130482" y="2184823"/>
            <a:ext cx="8499452" cy="3299994"/>
          </a:xfrm>
        </p:spPr>
        <p:txBody>
          <a:bodyPr/>
          <a:lstStyle/>
          <a:p>
            <a:pPr>
              <a:buNone/>
            </a:pPr>
            <a:r>
              <a:rPr lang="en-GB" dirty="0">
                <a:solidFill>
                  <a:srgbClr val="000000"/>
                </a:solidFill>
              </a:rPr>
              <a:t>Classification by design capacity</a:t>
            </a:r>
          </a:p>
          <a:p>
            <a:pPr>
              <a:buNone/>
            </a:pPr>
            <a:r>
              <a:rPr lang="en-GB" dirty="0">
                <a:solidFill>
                  <a:srgbClr val="000000"/>
                </a:solidFill>
              </a:rPr>
              <a:t>Classification by design head</a:t>
            </a:r>
            <a:endParaRPr lang="en-US" dirty="0">
              <a:solidFill>
                <a:srgbClr val="000000"/>
              </a:solidFill>
            </a:endParaRPr>
          </a:p>
          <a:p>
            <a:pPr>
              <a:buNone/>
            </a:pPr>
            <a:r>
              <a:rPr lang="en-GB" dirty="0">
                <a:solidFill>
                  <a:srgbClr val="000000"/>
                </a:solidFill>
              </a:rPr>
              <a:t>Classification by design type</a:t>
            </a:r>
            <a:endParaRPr lang="en-US" dirty="0">
              <a:solidFill>
                <a:srgbClr val="000000"/>
              </a:solidFill>
            </a:endParaRPr>
          </a:p>
          <a:p>
            <a:pPr>
              <a:buNone/>
            </a:pPr>
            <a:r>
              <a:rPr lang="en-GB" dirty="0">
                <a:solidFill>
                  <a:srgbClr val="000000"/>
                </a:solidFill>
              </a:rPr>
              <a:t>Classification by </a:t>
            </a:r>
            <a:r>
              <a:rPr lang="en-US" dirty="0">
                <a:solidFill>
                  <a:srgbClr val="000000"/>
                </a:solidFill>
              </a:rPr>
              <a:t>grid type/destination of supply</a:t>
            </a:r>
            <a:endParaRPr lang="en-GB" dirty="0">
              <a:solidFill>
                <a:srgbClr val="000000"/>
              </a:solidFill>
            </a:endParaRPr>
          </a:p>
        </p:txBody>
      </p:sp>
      <p:sp>
        <p:nvSpPr>
          <p:cNvPr id="14340" name="Rectangle 8"/>
          <p:cNvSpPr>
            <a:spLocks noChangeArrowheads="1"/>
          </p:cNvSpPr>
          <p:nvPr/>
        </p:nvSpPr>
        <p:spPr bwMode="auto">
          <a:xfrm>
            <a:off x="1130482" y="3017658"/>
            <a:ext cx="7940000" cy="357300"/>
          </a:xfrm>
          <a:prstGeom prst="rect">
            <a:avLst/>
          </a:prstGeom>
          <a:solidFill>
            <a:srgbClr val="1E4487">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a:endParaRPr lang="en-US" sz="2647"/>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0822196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582545" y="3825520"/>
            <a:ext cx="4367000" cy="341714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363" name="Rectangle 7"/>
          <p:cNvSpPr>
            <a:spLocks noGrp="1" noChangeArrowheads="1"/>
          </p:cNvSpPr>
          <p:nvPr>
            <p:ph type="title"/>
          </p:nvPr>
        </p:nvSpPr>
        <p:spPr/>
        <p:txBody>
          <a:bodyPr/>
          <a:lstStyle/>
          <a:p>
            <a:pPr eaLnBrk="1" hangingPunct="1"/>
            <a:r>
              <a:rPr lang="en-GB" b="1" dirty="0" smtClean="0"/>
              <a:t>Run-of-the-river type</a:t>
            </a:r>
          </a:p>
        </p:txBody>
      </p:sp>
      <p:sp>
        <p:nvSpPr>
          <p:cNvPr id="15364" name="Rectangle 8"/>
          <p:cNvSpPr>
            <a:spLocks noGrp="1" noChangeArrowheads="1"/>
          </p:cNvSpPr>
          <p:nvPr>
            <p:ph idx="1"/>
          </p:nvPr>
        </p:nvSpPr>
        <p:spPr>
          <a:xfrm>
            <a:off x="1056243" y="2352066"/>
            <a:ext cx="8573691" cy="4685121"/>
          </a:xfrm>
        </p:spPr>
        <p:txBody>
          <a:bodyPr/>
          <a:lstStyle/>
          <a:p>
            <a:pPr marL="285750" indent="-285750">
              <a:spcBef>
                <a:spcPts val="0"/>
              </a:spcBef>
              <a:spcAft>
                <a:spcPts val="1323"/>
              </a:spcAft>
              <a:buFont typeface="Arial" panose="020B0604020202020204" pitchFamily="34" charset="0"/>
              <a:buChar char="•"/>
            </a:pPr>
            <a:r>
              <a:rPr lang="en-US" b="0" dirty="0">
                <a:solidFill>
                  <a:schemeClr val="tx1"/>
                </a:solidFill>
              </a:rPr>
              <a:t>Most common type in the context of mini and micro hydropower</a:t>
            </a:r>
          </a:p>
          <a:p>
            <a:pPr marL="285750" indent="-285750">
              <a:spcBef>
                <a:spcPts val="0"/>
              </a:spcBef>
              <a:spcAft>
                <a:spcPts val="1323"/>
              </a:spcAft>
              <a:buFont typeface="Arial" panose="020B0604020202020204" pitchFamily="34" charset="0"/>
              <a:buChar char="•"/>
            </a:pPr>
            <a:r>
              <a:rPr lang="en-US" b="0" dirty="0">
                <a:solidFill>
                  <a:schemeClr val="tx1"/>
                </a:solidFill>
              </a:rPr>
              <a:t>The diversion weir installed in the river causes a minimum impact to the river as it has no impact on the seasonal flow pattern downstream of this structure.</a:t>
            </a:r>
          </a:p>
          <a:p>
            <a:pPr marL="285750" indent="-285750">
              <a:spcBef>
                <a:spcPts val="0"/>
              </a:spcBef>
              <a:spcAft>
                <a:spcPts val="1323"/>
              </a:spcAft>
              <a:buFont typeface="Arial" panose="020B0604020202020204" pitchFamily="34" charset="0"/>
              <a:buChar char="•"/>
            </a:pPr>
            <a:r>
              <a:rPr lang="en-US" b="0" dirty="0">
                <a:solidFill>
                  <a:schemeClr val="tx1"/>
                </a:solidFill>
              </a:rPr>
              <a:t>In some cases an enlarged </a:t>
            </a:r>
            <a:br>
              <a:rPr lang="en-US" b="0" dirty="0">
                <a:solidFill>
                  <a:schemeClr val="tx1"/>
                </a:solidFill>
              </a:rPr>
            </a:br>
            <a:r>
              <a:rPr lang="en-US" b="0" dirty="0" err="1">
                <a:solidFill>
                  <a:schemeClr val="tx1"/>
                </a:solidFill>
              </a:rPr>
              <a:t>forebay</a:t>
            </a:r>
            <a:r>
              <a:rPr lang="en-US" b="0" dirty="0">
                <a:solidFill>
                  <a:schemeClr val="tx1"/>
                </a:solidFill>
              </a:rPr>
              <a:t> serves as daily </a:t>
            </a:r>
            <a:r>
              <a:rPr lang="en-US" b="0" dirty="0" smtClean="0">
                <a:solidFill>
                  <a:schemeClr val="tx1"/>
                </a:solidFill>
              </a:rPr>
              <a:t>storage</a:t>
            </a:r>
            <a:br>
              <a:rPr lang="en-US" b="0" dirty="0" smtClean="0">
                <a:solidFill>
                  <a:schemeClr val="tx1"/>
                </a:solidFill>
              </a:rPr>
            </a:br>
            <a:r>
              <a:rPr lang="en-US" b="0" dirty="0" smtClean="0">
                <a:solidFill>
                  <a:schemeClr val="tx1"/>
                </a:solidFill>
              </a:rPr>
              <a:t>to </a:t>
            </a:r>
            <a:r>
              <a:rPr lang="en-US" b="0" dirty="0">
                <a:solidFill>
                  <a:schemeClr val="tx1"/>
                </a:solidFill>
              </a:rPr>
              <a:t>cover daily </a:t>
            </a:r>
            <a:r>
              <a:rPr lang="en-US" b="0" dirty="0" smtClean="0">
                <a:solidFill>
                  <a:schemeClr val="tx1"/>
                </a:solidFill>
              </a:rPr>
              <a:t>peak </a:t>
            </a:r>
            <a:r>
              <a:rPr lang="en-US" b="0" dirty="0">
                <a:solidFill>
                  <a:schemeClr val="tx1"/>
                </a:solidFill>
              </a:rPr>
              <a:t>demands. </a:t>
            </a:r>
            <a:br>
              <a:rPr lang="en-US" b="0" dirty="0">
                <a:solidFill>
                  <a:schemeClr val="tx1"/>
                </a:solidFill>
              </a:rPr>
            </a:br>
            <a:r>
              <a:rPr lang="en-US" b="0" dirty="0">
                <a:solidFill>
                  <a:schemeClr val="tx1"/>
                </a:solidFill>
              </a:rPr>
              <a:t/>
            </a:r>
            <a:br>
              <a:rPr lang="en-US" b="0" dirty="0">
                <a:solidFill>
                  <a:schemeClr val="tx1"/>
                </a:solidFill>
              </a:rPr>
            </a:br>
            <a:endParaRPr lang="en-US" b="0" dirty="0">
              <a:solidFill>
                <a:schemeClr val="tx1"/>
              </a:solidFill>
            </a:endParaRPr>
          </a:p>
        </p:txBody>
      </p:sp>
    </p:spTree>
    <p:extLst>
      <p:ext uri="{BB962C8B-B14F-4D97-AF65-F5344CB8AC3E}">
        <p14:creationId xmlns:p14="http://schemas.microsoft.com/office/powerpoint/2010/main" val="21894957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84636" y="4201583"/>
            <a:ext cx="3970000" cy="32148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6387" name="Rectangle 5"/>
          <p:cNvSpPr>
            <a:spLocks noGrp="1" noChangeArrowheads="1"/>
          </p:cNvSpPr>
          <p:nvPr>
            <p:ph type="title"/>
          </p:nvPr>
        </p:nvSpPr>
        <p:spPr/>
        <p:txBody>
          <a:bodyPr/>
          <a:lstStyle/>
          <a:p>
            <a:pPr eaLnBrk="1" hangingPunct="1"/>
            <a:r>
              <a:rPr lang="en-GB" b="1" dirty="0" smtClean="0"/>
              <a:t>Storage system type</a:t>
            </a:r>
          </a:p>
        </p:txBody>
      </p:sp>
      <p:sp>
        <p:nvSpPr>
          <p:cNvPr id="16388" name="Rectangle 6"/>
          <p:cNvSpPr>
            <a:spLocks noGrp="1" noChangeArrowheads="1"/>
          </p:cNvSpPr>
          <p:nvPr>
            <p:ph idx="1"/>
          </p:nvPr>
        </p:nvSpPr>
        <p:spPr>
          <a:xfrm>
            <a:off x="1056719" y="2510884"/>
            <a:ext cx="8575200" cy="4396915"/>
          </a:xfrm>
        </p:spPr>
        <p:txBody>
          <a:bodyPr/>
          <a:lstStyle/>
          <a:p>
            <a:pPr marL="285750" indent="-285750">
              <a:buFont typeface="Arial" panose="020B0604020202020204" pitchFamily="34" charset="0"/>
              <a:buChar char="•"/>
            </a:pPr>
            <a:r>
              <a:rPr lang="en-US" b="0" dirty="0">
                <a:solidFill>
                  <a:schemeClr val="tx1"/>
                </a:solidFill>
              </a:rPr>
              <a:t>Not commonly used in the context of MHP (complex design and expensive to implement)</a:t>
            </a:r>
          </a:p>
          <a:p>
            <a:pPr marL="285750" indent="-285750">
              <a:buFont typeface="Arial" panose="020B0604020202020204" pitchFamily="34" charset="0"/>
              <a:buChar char="•"/>
            </a:pPr>
            <a:r>
              <a:rPr lang="en-US" b="0" dirty="0">
                <a:solidFill>
                  <a:schemeClr val="tx1"/>
                </a:solidFill>
              </a:rPr>
              <a:t>Causes a large accumulation of water by flooding the valley upstream of it (large impact on the river ecology)</a:t>
            </a:r>
          </a:p>
          <a:p>
            <a:pPr marL="285750" indent="-285750">
              <a:buFont typeface="Arial" panose="020B0604020202020204" pitchFamily="34" charset="0"/>
              <a:buChar char="•"/>
            </a:pPr>
            <a:r>
              <a:rPr lang="en-US" b="0" dirty="0">
                <a:solidFill>
                  <a:schemeClr val="tx1"/>
                </a:solidFill>
              </a:rPr>
              <a:t>Seasonal storage and flood </a:t>
            </a:r>
            <a:r>
              <a:rPr lang="en-US" b="0" dirty="0" smtClean="0">
                <a:solidFill>
                  <a:schemeClr val="tx1"/>
                </a:solidFill>
              </a:rPr>
              <a:t>prevention</a:t>
            </a:r>
            <a:br>
              <a:rPr lang="en-US" b="0" dirty="0" smtClean="0">
                <a:solidFill>
                  <a:schemeClr val="tx1"/>
                </a:solidFill>
              </a:rPr>
            </a:br>
            <a:r>
              <a:rPr lang="en-US" b="0" dirty="0" smtClean="0">
                <a:solidFill>
                  <a:schemeClr val="tx1"/>
                </a:solidFill>
              </a:rPr>
              <a:t>(regulation </a:t>
            </a:r>
            <a:r>
              <a:rPr lang="en-US" b="0" dirty="0">
                <a:solidFill>
                  <a:schemeClr val="tx1"/>
                </a:solidFill>
              </a:rPr>
              <a:t>of </a:t>
            </a:r>
            <a:r>
              <a:rPr lang="en-US" b="0" dirty="0" smtClean="0">
                <a:solidFill>
                  <a:schemeClr val="tx1"/>
                </a:solidFill>
              </a:rPr>
              <a:t>the </a:t>
            </a:r>
            <a:r>
              <a:rPr lang="en-US" b="0" dirty="0">
                <a:solidFill>
                  <a:schemeClr val="tx1"/>
                </a:solidFill>
              </a:rPr>
              <a:t>river flow).</a:t>
            </a:r>
          </a:p>
          <a:p>
            <a:pPr marL="285750" indent="-285750">
              <a:buFont typeface="Arial" panose="020B0604020202020204" pitchFamily="34" charset="0"/>
              <a:buChar char="•"/>
            </a:pPr>
            <a:r>
              <a:rPr lang="en-US" b="0" dirty="0">
                <a:solidFill>
                  <a:schemeClr val="tx1"/>
                </a:solidFill>
              </a:rPr>
              <a:t>A common problem with </a:t>
            </a:r>
            <a:r>
              <a:rPr lang="en-US" b="0" dirty="0" smtClean="0">
                <a:solidFill>
                  <a:schemeClr val="tx1"/>
                </a:solidFill>
              </a:rPr>
              <a:t>large dams</a:t>
            </a:r>
            <a:br>
              <a:rPr lang="en-US" b="0" dirty="0" smtClean="0">
                <a:solidFill>
                  <a:schemeClr val="tx1"/>
                </a:solidFill>
              </a:rPr>
            </a:br>
            <a:r>
              <a:rPr lang="en-US" b="0" dirty="0" smtClean="0">
                <a:solidFill>
                  <a:schemeClr val="tx1"/>
                </a:solidFill>
              </a:rPr>
              <a:t>is </a:t>
            </a:r>
            <a:r>
              <a:rPr lang="en-US" b="0" dirty="0">
                <a:solidFill>
                  <a:schemeClr val="tx1"/>
                </a:solidFill>
              </a:rPr>
              <a:t>the </a:t>
            </a:r>
            <a:r>
              <a:rPr lang="en-US" b="0" dirty="0" smtClean="0">
                <a:solidFill>
                  <a:schemeClr val="tx1"/>
                </a:solidFill>
              </a:rPr>
              <a:t>accumulation </a:t>
            </a:r>
            <a:r>
              <a:rPr lang="en-US" b="0" dirty="0">
                <a:solidFill>
                  <a:schemeClr val="tx1"/>
                </a:solidFill>
              </a:rPr>
              <a:t>of silt.</a:t>
            </a:r>
          </a:p>
        </p:txBody>
      </p:sp>
    </p:spTree>
    <p:extLst>
      <p:ext uri="{BB962C8B-B14F-4D97-AF65-F5344CB8AC3E}">
        <p14:creationId xmlns:p14="http://schemas.microsoft.com/office/powerpoint/2010/main" val="27485479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5"/>
          <p:cNvSpPr>
            <a:spLocks noGrp="1"/>
          </p:cNvSpPr>
          <p:nvPr>
            <p:ph idx="1"/>
          </p:nvPr>
        </p:nvSpPr>
        <p:spPr>
          <a:xfrm>
            <a:off x="1130482" y="2184823"/>
            <a:ext cx="8499452" cy="3299994"/>
          </a:xfrm>
        </p:spPr>
        <p:txBody>
          <a:bodyPr/>
          <a:lstStyle/>
          <a:p>
            <a:pPr>
              <a:buNone/>
            </a:pPr>
            <a:r>
              <a:rPr lang="en-GB" dirty="0">
                <a:solidFill>
                  <a:srgbClr val="000000"/>
                </a:solidFill>
              </a:rPr>
              <a:t>Classification by design capacity</a:t>
            </a:r>
          </a:p>
          <a:p>
            <a:pPr>
              <a:buNone/>
            </a:pPr>
            <a:r>
              <a:rPr lang="en-GB" dirty="0">
                <a:solidFill>
                  <a:srgbClr val="000000"/>
                </a:solidFill>
              </a:rPr>
              <a:t>Classification by design head</a:t>
            </a:r>
            <a:endParaRPr lang="en-US" dirty="0">
              <a:solidFill>
                <a:srgbClr val="000000"/>
              </a:solidFill>
            </a:endParaRPr>
          </a:p>
          <a:p>
            <a:pPr>
              <a:buNone/>
            </a:pPr>
            <a:r>
              <a:rPr lang="en-GB" dirty="0">
                <a:solidFill>
                  <a:srgbClr val="000000"/>
                </a:solidFill>
              </a:rPr>
              <a:t>Classification by design type</a:t>
            </a:r>
            <a:endParaRPr lang="en-US" dirty="0">
              <a:solidFill>
                <a:srgbClr val="000000"/>
              </a:solidFill>
            </a:endParaRPr>
          </a:p>
          <a:p>
            <a:pPr>
              <a:buNone/>
            </a:pPr>
            <a:r>
              <a:rPr lang="en-GB" dirty="0">
                <a:solidFill>
                  <a:srgbClr val="000000"/>
                </a:solidFill>
              </a:rPr>
              <a:t>Classification by </a:t>
            </a:r>
            <a:r>
              <a:rPr lang="en-US" dirty="0">
                <a:solidFill>
                  <a:srgbClr val="000000"/>
                </a:solidFill>
              </a:rPr>
              <a:t>grid type/destination of supply</a:t>
            </a:r>
            <a:endParaRPr lang="en-GB" dirty="0">
              <a:solidFill>
                <a:srgbClr val="000000"/>
              </a:solidFill>
            </a:endParaRPr>
          </a:p>
        </p:txBody>
      </p:sp>
      <p:sp>
        <p:nvSpPr>
          <p:cNvPr id="17412" name="Rectangle 8"/>
          <p:cNvSpPr>
            <a:spLocks noChangeArrowheads="1"/>
          </p:cNvSpPr>
          <p:nvPr/>
        </p:nvSpPr>
        <p:spPr bwMode="auto">
          <a:xfrm>
            <a:off x="1130482" y="3329507"/>
            <a:ext cx="7940000" cy="357300"/>
          </a:xfrm>
          <a:prstGeom prst="rect">
            <a:avLst/>
          </a:prstGeom>
          <a:solidFill>
            <a:srgbClr val="1E4487">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a:endParaRPr lang="en-US" sz="2647"/>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3001712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031020-ID-JAV026 SELOLIMAN commisioning-006-GF"/>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606545" y="2016760"/>
            <a:ext cx="3527579" cy="4705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6"/>
          <p:cNvSpPr>
            <a:spLocks noGrp="1" noChangeArrowheads="1"/>
          </p:cNvSpPr>
          <p:nvPr>
            <p:ph type="title"/>
          </p:nvPr>
        </p:nvSpPr>
        <p:spPr/>
        <p:txBody>
          <a:bodyPr/>
          <a:lstStyle/>
          <a:p>
            <a:pPr eaLnBrk="1" hangingPunct="1"/>
            <a:r>
              <a:rPr lang="en-GB" b="1" dirty="0" smtClean="0"/>
              <a:t>On-/Off-Grid</a:t>
            </a:r>
          </a:p>
        </p:txBody>
      </p:sp>
      <p:sp>
        <p:nvSpPr>
          <p:cNvPr id="18436" name="Rectangle 7"/>
          <p:cNvSpPr>
            <a:spLocks noGrp="1" noChangeArrowheads="1"/>
          </p:cNvSpPr>
          <p:nvPr>
            <p:ph sz="half" idx="1"/>
          </p:nvPr>
        </p:nvSpPr>
        <p:spPr>
          <a:xfrm>
            <a:off x="1056243" y="2272657"/>
            <a:ext cx="4808023" cy="4449876"/>
          </a:xfrm>
        </p:spPr>
        <p:txBody>
          <a:bodyPr/>
          <a:lstStyle/>
          <a:p>
            <a:pPr eaLnBrk="1" hangingPunct="1">
              <a:buFontTx/>
              <a:buNone/>
            </a:pPr>
            <a:r>
              <a:rPr lang="en-GB" sz="2206" u="sng" dirty="0"/>
              <a:t>Off-grid</a:t>
            </a:r>
          </a:p>
          <a:p>
            <a:pPr lvl="1"/>
            <a:r>
              <a:rPr lang="en-US" sz="1985" dirty="0"/>
              <a:t>The MHP supplies to an island grid, not interconnected with the national grid.</a:t>
            </a:r>
            <a:endParaRPr lang="en-GB" sz="1985" dirty="0"/>
          </a:p>
          <a:p>
            <a:pPr eaLnBrk="1" hangingPunct="1">
              <a:buFontTx/>
              <a:buNone/>
            </a:pPr>
            <a:r>
              <a:rPr lang="en-GB" sz="2206" u="sng" dirty="0"/>
              <a:t>On-grid</a:t>
            </a:r>
          </a:p>
          <a:p>
            <a:pPr lvl="1"/>
            <a:r>
              <a:rPr lang="en-US" sz="1985" dirty="0"/>
              <a:t>The MHP directly supplies electricity to (usually) the national utility.</a:t>
            </a:r>
          </a:p>
        </p:txBody>
      </p:sp>
    </p:spTree>
    <p:extLst>
      <p:ext uri="{BB962C8B-B14F-4D97-AF65-F5344CB8AC3E}">
        <p14:creationId xmlns:p14="http://schemas.microsoft.com/office/powerpoint/2010/main" val="79830055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Estimating power available</a:t>
            </a:r>
            <a:endParaRPr lang="en-US" dirty="0"/>
          </a:p>
        </p:txBody>
      </p:sp>
    </p:spTree>
    <p:extLst>
      <p:ext uri="{BB962C8B-B14F-4D97-AF65-F5344CB8AC3E}">
        <p14:creationId xmlns:p14="http://schemas.microsoft.com/office/powerpoint/2010/main" val="37321193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Microhydro basic components"/>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36097" y="1190449"/>
            <a:ext cx="9950121" cy="6370841"/>
          </a:xfrm>
          <a:prstGeom prst="rect">
            <a:avLst/>
          </a:prstGeom>
          <a:noFill/>
          <a:ln w="3175">
            <a:solidFill>
              <a:srgbClr val="000000"/>
            </a:solidFill>
            <a:miter lim="800000"/>
            <a:headEnd/>
            <a:tailEnd/>
          </a:ln>
        </p:spPr>
      </p:pic>
      <p:sp>
        <p:nvSpPr>
          <p:cNvPr id="12291" name="Rectangle 3"/>
          <p:cNvSpPr>
            <a:spLocks noChangeArrowheads="1"/>
          </p:cNvSpPr>
          <p:nvPr/>
        </p:nvSpPr>
        <p:spPr bwMode="auto">
          <a:xfrm>
            <a:off x="554514" y="0"/>
            <a:ext cx="7814945" cy="1008380"/>
          </a:xfrm>
          <a:prstGeom prst="rect">
            <a:avLst/>
          </a:prstGeom>
          <a:noFill/>
          <a:ln w="9525">
            <a:noFill/>
            <a:miter lim="800000"/>
            <a:headEnd/>
            <a:tailEnd/>
          </a:ln>
        </p:spPr>
        <p:txBody>
          <a:bodyPr anchor="ctr"/>
          <a:lstStyle/>
          <a:p>
            <a:pPr algn="ctr"/>
            <a:endParaRPr lang="en-US" sz="4852">
              <a:solidFill>
                <a:srgbClr val="000000"/>
              </a:solidFill>
              <a:latin typeface="Calibri" pitchFamily="34" charset="0"/>
            </a:endParaRPr>
          </a:p>
        </p:txBody>
      </p:sp>
      <p:sp>
        <p:nvSpPr>
          <p:cNvPr id="12293" name="Rectangle 5"/>
          <p:cNvSpPr>
            <a:spLocks noGrp="1" noChangeArrowheads="1"/>
          </p:cNvSpPr>
          <p:nvPr>
            <p:ph type="title" idx="4294967295"/>
          </p:nvPr>
        </p:nvSpPr>
        <p:spPr>
          <a:xfrm>
            <a:off x="970671" y="0"/>
            <a:ext cx="7813695" cy="1260475"/>
          </a:xfrm>
        </p:spPr>
        <p:txBody>
          <a:bodyPr/>
          <a:lstStyle/>
          <a:p>
            <a:r>
              <a:rPr lang="en-US" sz="3200" dirty="0"/>
              <a:t>Micro-hydroelectricity: Estimating the power available (</a:t>
            </a:r>
            <a:r>
              <a:rPr lang="en-US" sz="3200" dirty="0" smtClean="0"/>
              <a:t>metric units)</a:t>
            </a:r>
            <a:endParaRPr lang="en-US" sz="3200" dirty="0"/>
          </a:p>
        </p:txBody>
      </p:sp>
      <p:sp>
        <p:nvSpPr>
          <p:cNvPr id="12294" name="Text Box 6"/>
          <p:cNvSpPr txBox="1">
            <a:spLocks noChangeArrowheads="1"/>
          </p:cNvSpPr>
          <p:nvPr/>
        </p:nvSpPr>
        <p:spPr bwMode="auto">
          <a:xfrm>
            <a:off x="5408071" y="7259987"/>
            <a:ext cx="4968668" cy="295915"/>
          </a:xfrm>
          <a:prstGeom prst="rect">
            <a:avLst/>
          </a:prstGeom>
          <a:noFill/>
          <a:ln w="38100" algn="ctr">
            <a:noFill/>
            <a:miter lim="800000"/>
            <a:headEnd/>
            <a:tailEnd/>
          </a:ln>
        </p:spPr>
        <p:txBody>
          <a:bodyPr wrap="none">
            <a:spAutoFit/>
          </a:bodyPr>
          <a:lstStyle/>
          <a:p>
            <a:pPr algn="ctr" eaLnBrk="0" hangingPunct="0"/>
            <a:r>
              <a:rPr lang="en-US" sz="1323">
                <a:latin typeface="Times New Roman" pitchFamily="18" charset="0"/>
                <a:cs typeface="Angsana New" pitchFamily="18" charset="-34"/>
              </a:rPr>
              <a:t>Image Source: Inversin, A. R. (1986). </a:t>
            </a:r>
            <a:r>
              <a:rPr lang="en-US" sz="1323" i="1">
                <a:latin typeface="Times New Roman" pitchFamily="18" charset="0"/>
                <a:cs typeface="Angsana New" pitchFamily="18" charset="-34"/>
              </a:rPr>
              <a:t>Micro-Hydropower Sourcebook</a:t>
            </a:r>
            <a:r>
              <a:rPr lang="en-US" sz="1323">
                <a:latin typeface="Times New Roman" pitchFamily="18" charset="0"/>
                <a:cs typeface="Angsana New" pitchFamily="18" charset="-34"/>
              </a:rPr>
              <a:t>.</a:t>
            </a:r>
          </a:p>
        </p:txBody>
      </p:sp>
      <p:sp>
        <p:nvSpPr>
          <p:cNvPr id="12295" name="Line 7"/>
          <p:cNvSpPr>
            <a:spLocks noChangeShapeType="1"/>
          </p:cNvSpPr>
          <p:nvPr/>
        </p:nvSpPr>
        <p:spPr bwMode="auto">
          <a:xfrm>
            <a:off x="1394830" y="5714153"/>
            <a:ext cx="840317" cy="0"/>
          </a:xfrm>
          <a:prstGeom prst="line">
            <a:avLst/>
          </a:prstGeom>
          <a:noFill/>
          <a:ln w="38100">
            <a:solidFill>
              <a:schemeClr val="tx1"/>
            </a:solidFill>
            <a:round/>
            <a:headEnd/>
            <a:tailEnd/>
          </a:ln>
        </p:spPr>
        <p:txBody>
          <a:bodyPr/>
          <a:lstStyle/>
          <a:p>
            <a:endParaRPr lang="en-US" sz="2316"/>
          </a:p>
        </p:txBody>
      </p:sp>
      <p:sp>
        <p:nvSpPr>
          <p:cNvPr id="12296" name="Line 8"/>
          <p:cNvSpPr>
            <a:spLocks noChangeShapeType="1"/>
          </p:cNvSpPr>
          <p:nvPr/>
        </p:nvSpPr>
        <p:spPr bwMode="auto">
          <a:xfrm flipV="1">
            <a:off x="1814989" y="3445298"/>
            <a:ext cx="0" cy="2268855"/>
          </a:xfrm>
          <a:prstGeom prst="line">
            <a:avLst/>
          </a:prstGeom>
          <a:noFill/>
          <a:ln w="38100">
            <a:solidFill>
              <a:schemeClr val="tx1"/>
            </a:solidFill>
            <a:round/>
            <a:headEnd type="triangle" w="lg" len="med"/>
            <a:tailEnd type="triangle" w="lg" len="med"/>
          </a:ln>
        </p:spPr>
        <p:txBody>
          <a:bodyPr/>
          <a:lstStyle/>
          <a:p>
            <a:endParaRPr lang="en-US" sz="2316"/>
          </a:p>
        </p:txBody>
      </p:sp>
      <p:sp>
        <p:nvSpPr>
          <p:cNvPr id="12297" name="Line 9"/>
          <p:cNvSpPr>
            <a:spLocks noChangeShapeType="1"/>
          </p:cNvSpPr>
          <p:nvPr/>
        </p:nvSpPr>
        <p:spPr bwMode="auto">
          <a:xfrm>
            <a:off x="1394830" y="3445298"/>
            <a:ext cx="840317" cy="0"/>
          </a:xfrm>
          <a:prstGeom prst="line">
            <a:avLst/>
          </a:prstGeom>
          <a:noFill/>
          <a:ln w="38100">
            <a:solidFill>
              <a:schemeClr val="tx1"/>
            </a:solidFill>
            <a:round/>
            <a:headEnd/>
            <a:tailEnd/>
          </a:ln>
        </p:spPr>
        <p:txBody>
          <a:bodyPr/>
          <a:lstStyle/>
          <a:p>
            <a:endParaRPr lang="en-US" sz="2316"/>
          </a:p>
        </p:txBody>
      </p:sp>
      <p:sp>
        <p:nvSpPr>
          <p:cNvPr id="12298" name="Text Box 10"/>
          <p:cNvSpPr txBox="1">
            <a:spLocks noChangeArrowheads="1"/>
          </p:cNvSpPr>
          <p:nvPr/>
        </p:nvSpPr>
        <p:spPr bwMode="auto">
          <a:xfrm>
            <a:off x="1899021" y="4621742"/>
            <a:ext cx="1034257" cy="499689"/>
          </a:xfrm>
          <a:prstGeom prst="rect">
            <a:avLst/>
          </a:prstGeom>
          <a:noFill/>
          <a:ln w="9525">
            <a:noFill/>
            <a:miter lim="800000"/>
            <a:headEnd/>
            <a:tailEnd/>
          </a:ln>
        </p:spPr>
        <p:txBody>
          <a:bodyPr wrap="none">
            <a:spAutoFit/>
          </a:bodyPr>
          <a:lstStyle/>
          <a:p>
            <a:r>
              <a:rPr lang="en-US" sz="2647">
                <a:latin typeface="Times New Roman" pitchFamily="18" charset="0"/>
                <a:cs typeface="Angsana New" pitchFamily="18" charset="-34"/>
              </a:rPr>
              <a:t>height</a:t>
            </a:r>
          </a:p>
        </p:txBody>
      </p:sp>
      <p:sp>
        <p:nvSpPr>
          <p:cNvPr id="12299" name="Text Box 11"/>
          <p:cNvSpPr txBox="1">
            <a:spLocks noChangeArrowheads="1"/>
          </p:cNvSpPr>
          <p:nvPr/>
        </p:nvSpPr>
        <p:spPr bwMode="auto">
          <a:xfrm>
            <a:off x="3327560" y="4140475"/>
            <a:ext cx="5819478" cy="499689"/>
          </a:xfrm>
          <a:prstGeom prst="rect">
            <a:avLst/>
          </a:prstGeom>
          <a:solidFill>
            <a:schemeClr val="bg1">
              <a:alpha val="58038"/>
            </a:schemeClr>
          </a:solidFill>
          <a:ln w="9525">
            <a:noFill/>
            <a:miter lim="800000"/>
            <a:headEnd/>
            <a:tailEnd/>
          </a:ln>
        </p:spPr>
        <p:txBody>
          <a:bodyPr wrap="none">
            <a:spAutoFit/>
          </a:bodyPr>
          <a:lstStyle/>
          <a:p>
            <a:r>
              <a:rPr lang="en-US" sz="2647" b="1" dirty="0">
                <a:latin typeface="Times New Roman" pitchFamily="18" charset="0"/>
                <a:cs typeface="Angsana New" pitchFamily="18" charset="-34"/>
              </a:rPr>
              <a:t>Power = 9.8 x efficiency x height x flow</a:t>
            </a:r>
          </a:p>
        </p:txBody>
      </p:sp>
      <p:sp>
        <p:nvSpPr>
          <p:cNvPr id="12300" name="Text Box 12"/>
          <p:cNvSpPr txBox="1">
            <a:spLocks noChangeArrowheads="1"/>
          </p:cNvSpPr>
          <p:nvPr/>
        </p:nvSpPr>
        <p:spPr bwMode="auto">
          <a:xfrm>
            <a:off x="4190599" y="6136027"/>
            <a:ext cx="949362" cy="499689"/>
          </a:xfrm>
          <a:prstGeom prst="rect">
            <a:avLst/>
          </a:prstGeom>
          <a:solidFill>
            <a:schemeClr val="bg1">
              <a:alpha val="58038"/>
            </a:schemeClr>
          </a:solidFill>
          <a:ln w="9525">
            <a:noFill/>
            <a:miter lim="800000"/>
            <a:headEnd/>
            <a:tailEnd/>
          </a:ln>
        </p:spPr>
        <p:txBody>
          <a:bodyPr wrap="none">
            <a:spAutoFit/>
          </a:bodyPr>
          <a:lstStyle/>
          <a:p>
            <a:r>
              <a:rPr lang="en-US" sz="2647" dirty="0">
                <a:latin typeface="Times New Roman" pitchFamily="18" charset="0"/>
                <a:cs typeface="Angsana New" pitchFamily="18" charset="-34"/>
              </a:rPr>
              <a:t>Watts</a:t>
            </a:r>
          </a:p>
        </p:txBody>
      </p:sp>
      <p:sp>
        <p:nvSpPr>
          <p:cNvPr id="12301" name="Line 13"/>
          <p:cNvSpPr>
            <a:spLocks noChangeShapeType="1"/>
          </p:cNvSpPr>
          <p:nvPr/>
        </p:nvSpPr>
        <p:spPr bwMode="auto">
          <a:xfrm flipH="1" flipV="1">
            <a:off x="4218646" y="4621742"/>
            <a:ext cx="234588" cy="1512570"/>
          </a:xfrm>
          <a:prstGeom prst="line">
            <a:avLst/>
          </a:prstGeom>
          <a:noFill/>
          <a:ln w="9525">
            <a:solidFill>
              <a:schemeClr val="tx1"/>
            </a:solidFill>
            <a:round/>
            <a:headEnd/>
            <a:tailEnd type="triangle" w="med" len="med"/>
          </a:ln>
        </p:spPr>
        <p:txBody>
          <a:bodyPr/>
          <a:lstStyle/>
          <a:p>
            <a:endParaRPr lang="en-US" sz="2316"/>
          </a:p>
        </p:txBody>
      </p:sp>
      <p:sp>
        <p:nvSpPr>
          <p:cNvPr id="12302" name="Text Box 14"/>
          <p:cNvSpPr txBox="1">
            <a:spLocks noChangeArrowheads="1"/>
          </p:cNvSpPr>
          <p:nvPr/>
        </p:nvSpPr>
        <p:spPr bwMode="auto">
          <a:xfrm>
            <a:off x="6940921" y="6050281"/>
            <a:ext cx="1090363" cy="499689"/>
          </a:xfrm>
          <a:prstGeom prst="rect">
            <a:avLst/>
          </a:prstGeom>
          <a:solidFill>
            <a:schemeClr val="bg1">
              <a:alpha val="58038"/>
            </a:schemeClr>
          </a:solidFill>
          <a:ln w="9525">
            <a:noFill/>
            <a:miter lim="800000"/>
            <a:headEnd/>
            <a:tailEnd/>
          </a:ln>
        </p:spPr>
        <p:txBody>
          <a:bodyPr wrap="none">
            <a:spAutoFit/>
          </a:bodyPr>
          <a:lstStyle/>
          <a:p>
            <a:r>
              <a:rPr lang="en-US" sz="2647" dirty="0">
                <a:latin typeface="Times New Roman" pitchFamily="18" charset="0"/>
                <a:cs typeface="Angsana New" pitchFamily="18" charset="-34"/>
              </a:rPr>
              <a:t>meters</a:t>
            </a:r>
          </a:p>
        </p:txBody>
      </p:sp>
      <p:sp>
        <p:nvSpPr>
          <p:cNvPr id="12303" name="Line 15"/>
          <p:cNvSpPr>
            <a:spLocks noChangeShapeType="1"/>
          </p:cNvSpPr>
          <p:nvPr/>
        </p:nvSpPr>
        <p:spPr bwMode="auto">
          <a:xfrm flipV="1">
            <a:off x="7277047" y="4789805"/>
            <a:ext cx="84032" cy="1344507"/>
          </a:xfrm>
          <a:prstGeom prst="line">
            <a:avLst/>
          </a:prstGeom>
          <a:noFill/>
          <a:ln w="9525">
            <a:solidFill>
              <a:schemeClr val="tx1"/>
            </a:solidFill>
            <a:round/>
            <a:headEnd/>
            <a:tailEnd type="triangle" w="med" len="med"/>
          </a:ln>
        </p:spPr>
        <p:txBody>
          <a:bodyPr/>
          <a:lstStyle/>
          <a:p>
            <a:endParaRPr lang="en-US" sz="2316"/>
          </a:p>
        </p:txBody>
      </p:sp>
      <p:sp>
        <p:nvSpPr>
          <p:cNvPr id="12304" name="Text Box 16"/>
          <p:cNvSpPr txBox="1">
            <a:spLocks noChangeArrowheads="1"/>
          </p:cNvSpPr>
          <p:nvPr/>
        </p:nvSpPr>
        <p:spPr bwMode="auto">
          <a:xfrm>
            <a:off x="8448239" y="6050280"/>
            <a:ext cx="1517821" cy="907043"/>
          </a:xfrm>
          <a:prstGeom prst="rect">
            <a:avLst/>
          </a:prstGeom>
          <a:solidFill>
            <a:schemeClr val="bg1">
              <a:alpha val="58038"/>
            </a:schemeClr>
          </a:solidFill>
          <a:ln w="9525">
            <a:noFill/>
            <a:miter lim="800000"/>
            <a:headEnd/>
            <a:tailEnd/>
          </a:ln>
        </p:spPr>
        <p:txBody>
          <a:bodyPr>
            <a:spAutoFit/>
          </a:bodyPr>
          <a:lstStyle/>
          <a:p>
            <a:r>
              <a:rPr lang="en-US" sz="2647">
                <a:latin typeface="Times New Roman" pitchFamily="18" charset="0"/>
                <a:cs typeface="Angsana New" pitchFamily="18" charset="-34"/>
              </a:rPr>
              <a:t>liters per second</a:t>
            </a:r>
          </a:p>
        </p:txBody>
      </p:sp>
      <p:sp>
        <p:nvSpPr>
          <p:cNvPr id="12305" name="Line 17"/>
          <p:cNvSpPr>
            <a:spLocks noChangeShapeType="1"/>
          </p:cNvSpPr>
          <p:nvPr/>
        </p:nvSpPr>
        <p:spPr bwMode="auto">
          <a:xfrm flipH="1" flipV="1">
            <a:off x="8639061" y="4789805"/>
            <a:ext cx="145305" cy="1344507"/>
          </a:xfrm>
          <a:prstGeom prst="line">
            <a:avLst/>
          </a:prstGeom>
          <a:noFill/>
          <a:ln w="9525">
            <a:solidFill>
              <a:schemeClr val="tx1"/>
            </a:solidFill>
            <a:round/>
            <a:headEnd/>
            <a:tailEnd type="triangle" w="med" len="med"/>
          </a:ln>
        </p:spPr>
        <p:txBody>
          <a:bodyPr/>
          <a:lstStyle/>
          <a:p>
            <a:endParaRPr lang="en-US" sz="2316"/>
          </a:p>
        </p:txBody>
      </p:sp>
    </p:spTree>
    <p:extLst>
      <p:ext uri="{BB962C8B-B14F-4D97-AF65-F5344CB8AC3E}">
        <p14:creationId xmlns:p14="http://schemas.microsoft.com/office/powerpoint/2010/main" val="1060388765"/>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Microhydro basic components"/>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1190449"/>
            <a:ext cx="10083800" cy="6456433"/>
          </a:xfrm>
          <a:prstGeom prst="rect">
            <a:avLst/>
          </a:prstGeom>
          <a:noFill/>
          <a:ln w="3175">
            <a:solidFill>
              <a:srgbClr val="000000"/>
            </a:solidFill>
            <a:miter lim="800000"/>
            <a:headEnd/>
            <a:tailEnd/>
          </a:ln>
        </p:spPr>
      </p:pic>
      <p:sp>
        <p:nvSpPr>
          <p:cNvPr id="12291" name="Rectangle 3"/>
          <p:cNvSpPr>
            <a:spLocks noChangeArrowheads="1"/>
          </p:cNvSpPr>
          <p:nvPr/>
        </p:nvSpPr>
        <p:spPr bwMode="auto">
          <a:xfrm>
            <a:off x="554514" y="0"/>
            <a:ext cx="7814945" cy="1008380"/>
          </a:xfrm>
          <a:prstGeom prst="rect">
            <a:avLst/>
          </a:prstGeom>
          <a:noFill/>
          <a:ln w="9525">
            <a:noFill/>
            <a:miter lim="800000"/>
            <a:headEnd/>
            <a:tailEnd/>
          </a:ln>
        </p:spPr>
        <p:txBody>
          <a:bodyPr anchor="ctr"/>
          <a:lstStyle/>
          <a:p>
            <a:pPr algn="ctr"/>
            <a:endParaRPr lang="en-US" sz="4852">
              <a:solidFill>
                <a:srgbClr val="000000"/>
              </a:solidFill>
              <a:latin typeface="Calibri" pitchFamily="34" charset="0"/>
            </a:endParaRPr>
          </a:p>
        </p:txBody>
      </p:sp>
      <p:sp>
        <p:nvSpPr>
          <p:cNvPr id="12293" name="Rectangle 5"/>
          <p:cNvSpPr>
            <a:spLocks noGrp="1" noChangeArrowheads="1"/>
          </p:cNvSpPr>
          <p:nvPr>
            <p:ph type="title" idx="4294967295"/>
          </p:nvPr>
        </p:nvSpPr>
        <p:spPr>
          <a:xfrm>
            <a:off x="942535" y="0"/>
            <a:ext cx="7841831" cy="1260475"/>
          </a:xfrm>
        </p:spPr>
        <p:txBody>
          <a:bodyPr/>
          <a:lstStyle/>
          <a:p>
            <a:r>
              <a:rPr lang="en-US" sz="3200" dirty="0"/>
              <a:t>Micro-hydroelectricity: Estimating the power available (feet/gallons)</a:t>
            </a:r>
          </a:p>
        </p:txBody>
      </p:sp>
      <p:sp>
        <p:nvSpPr>
          <p:cNvPr id="12294" name="Text Box 6"/>
          <p:cNvSpPr txBox="1">
            <a:spLocks noChangeArrowheads="1"/>
          </p:cNvSpPr>
          <p:nvPr/>
        </p:nvSpPr>
        <p:spPr bwMode="auto">
          <a:xfrm>
            <a:off x="5408071" y="7259987"/>
            <a:ext cx="4968668" cy="295915"/>
          </a:xfrm>
          <a:prstGeom prst="rect">
            <a:avLst/>
          </a:prstGeom>
          <a:noFill/>
          <a:ln w="38100" algn="ctr">
            <a:noFill/>
            <a:miter lim="800000"/>
            <a:headEnd/>
            <a:tailEnd/>
          </a:ln>
        </p:spPr>
        <p:txBody>
          <a:bodyPr wrap="none">
            <a:spAutoFit/>
          </a:bodyPr>
          <a:lstStyle/>
          <a:p>
            <a:pPr algn="ctr" eaLnBrk="0" hangingPunct="0"/>
            <a:r>
              <a:rPr lang="en-US" sz="1323">
                <a:latin typeface="Times New Roman" pitchFamily="18" charset="0"/>
                <a:cs typeface="Angsana New" pitchFamily="18" charset="-34"/>
              </a:rPr>
              <a:t>Image Source: Inversin, A. R. (1986). </a:t>
            </a:r>
            <a:r>
              <a:rPr lang="en-US" sz="1323" i="1">
                <a:latin typeface="Times New Roman" pitchFamily="18" charset="0"/>
                <a:cs typeface="Angsana New" pitchFamily="18" charset="-34"/>
              </a:rPr>
              <a:t>Micro-Hydropower Sourcebook</a:t>
            </a:r>
            <a:r>
              <a:rPr lang="en-US" sz="1323">
                <a:latin typeface="Times New Roman" pitchFamily="18" charset="0"/>
                <a:cs typeface="Angsana New" pitchFamily="18" charset="-34"/>
              </a:rPr>
              <a:t>.</a:t>
            </a:r>
          </a:p>
        </p:txBody>
      </p:sp>
      <p:sp>
        <p:nvSpPr>
          <p:cNvPr id="12295" name="Line 7"/>
          <p:cNvSpPr>
            <a:spLocks noChangeShapeType="1"/>
          </p:cNvSpPr>
          <p:nvPr/>
        </p:nvSpPr>
        <p:spPr bwMode="auto">
          <a:xfrm>
            <a:off x="1394830" y="5714153"/>
            <a:ext cx="840317" cy="0"/>
          </a:xfrm>
          <a:prstGeom prst="line">
            <a:avLst/>
          </a:prstGeom>
          <a:noFill/>
          <a:ln w="38100">
            <a:solidFill>
              <a:schemeClr val="tx1"/>
            </a:solidFill>
            <a:round/>
            <a:headEnd/>
            <a:tailEnd/>
          </a:ln>
        </p:spPr>
        <p:txBody>
          <a:bodyPr/>
          <a:lstStyle/>
          <a:p>
            <a:endParaRPr lang="en-US" sz="2316"/>
          </a:p>
        </p:txBody>
      </p:sp>
      <p:sp>
        <p:nvSpPr>
          <p:cNvPr id="12296" name="Line 8"/>
          <p:cNvSpPr>
            <a:spLocks noChangeShapeType="1"/>
          </p:cNvSpPr>
          <p:nvPr/>
        </p:nvSpPr>
        <p:spPr bwMode="auto">
          <a:xfrm flipV="1">
            <a:off x="1814989" y="3445298"/>
            <a:ext cx="0" cy="2268855"/>
          </a:xfrm>
          <a:prstGeom prst="line">
            <a:avLst/>
          </a:prstGeom>
          <a:noFill/>
          <a:ln w="38100">
            <a:solidFill>
              <a:schemeClr val="tx1"/>
            </a:solidFill>
            <a:round/>
            <a:headEnd type="triangle" w="lg" len="med"/>
            <a:tailEnd type="triangle" w="lg" len="med"/>
          </a:ln>
        </p:spPr>
        <p:txBody>
          <a:bodyPr/>
          <a:lstStyle/>
          <a:p>
            <a:endParaRPr lang="en-US" sz="2316"/>
          </a:p>
        </p:txBody>
      </p:sp>
      <p:sp>
        <p:nvSpPr>
          <p:cNvPr id="12297" name="Line 9"/>
          <p:cNvSpPr>
            <a:spLocks noChangeShapeType="1"/>
          </p:cNvSpPr>
          <p:nvPr/>
        </p:nvSpPr>
        <p:spPr bwMode="auto">
          <a:xfrm>
            <a:off x="1394830" y="3445298"/>
            <a:ext cx="840317" cy="0"/>
          </a:xfrm>
          <a:prstGeom prst="line">
            <a:avLst/>
          </a:prstGeom>
          <a:noFill/>
          <a:ln w="38100">
            <a:solidFill>
              <a:schemeClr val="tx1"/>
            </a:solidFill>
            <a:round/>
            <a:headEnd/>
            <a:tailEnd/>
          </a:ln>
        </p:spPr>
        <p:txBody>
          <a:bodyPr/>
          <a:lstStyle/>
          <a:p>
            <a:endParaRPr lang="en-US" sz="2316"/>
          </a:p>
        </p:txBody>
      </p:sp>
      <p:sp>
        <p:nvSpPr>
          <p:cNvPr id="12298" name="Text Box 10"/>
          <p:cNvSpPr txBox="1">
            <a:spLocks noChangeArrowheads="1"/>
          </p:cNvSpPr>
          <p:nvPr/>
        </p:nvSpPr>
        <p:spPr bwMode="auto">
          <a:xfrm>
            <a:off x="1899021" y="4621742"/>
            <a:ext cx="1034257" cy="499689"/>
          </a:xfrm>
          <a:prstGeom prst="rect">
            <a:avLst/>
          </a:prstGeom>
          <a:noFill/>
          <a:ln w="9525">
            <a:noFill/>
            <a:miter lim="800000"/>
            <a:headEnd/>
            <a:tailEnd/>
          </a:ln>
        </p:spPr>
        <p:txBody>
          <a:bodyPr wrap="none">
            <a:spAutoFit/>
          </a:bodyPr>
          <a:lstStyle/>
          <a:p>
            <a:r>
              <a:rPr lang="en-US" sz="2647">
                <a:latin typeface="Times New Roman" pitchFamily="18" charset="0"/>
                <a:cs typeface="Angsana New" pitchFamily="18" charset="-34"/>
              </a:rPr>
              <a:t>height</a:t>
            </a:r>
          </a:p>
        </p:txBody>
      </p:sp>
      <p:sp>
        <p:nvSpPr>
          <p:cNvPr id="12299" name="Text Box 11"/>
          <p:cNvSpPr txBox="1">
            <a:spLocks noChangeArrowheads="1"/>
          </p:cNvSpPr>
          <p:nvPr/>
        </p:nvSpPr>
        <p:spPr bwMode="auto">
          <a:xfrm>
            <a:off x="3327561" y="4140475"/>
            <a:ext cx="5989397" cy="499689"/>
          </a:xfrm>
          <a:prstGeom prst="rect">
            <a:avLst/>
          </a:prstGeom>
          <a:solidFill>
            <a:schemeClr val="bg1">
              <a:alpha val="58038"/>
            </a:schemeClr>
          </a:solidFill>
          <a:ln w="9525">
            <a:noFill/>
            <a:miter lim="800000"/>
            <a:headEnd/>
            <a:tailEnd/>
          </a:ln>
        </p:spPr>
        <p:txBody>
          <a:bodyPr wrap="none">
            <a:spAutoFit/>
          </a:bodyPr>
          <a:lstStyle/>
          <a:p>
            <a:r>
              <a:rPr lang="en-US" sz="2647" b="1" dirty="0">
                <a:latin typeface="Times New Roman" pitchFamily="18" charset="0"/>
                <a:cs typeface="Angsana New" pitchFamily="18" charset="-34"/>
              </a:rPr>
              <a:t>Power = 0.18 x efficiency x height x flow</a:t>
            </a:r>
          </a:p>
        </p:txBody>
      </p:sp>
      <p:sp>
        <p:nvSpPr>
          <p:cNvPr id="12300" name="Text Box 12"/>
          <p:cNvSpPr txBox="1">
            <a:spLocks noChangeArrowheads="1"/>
          </p:cNvSpPr>
          <p:nvPr/>
        </p:nvSpPr>
        <p:spPr bwMode="auto">
          <a:xfrm>
            <a:off x="4190599" y="6136027"/>
            <a:ext cx="949362" cy="499689"/>
          </a:xfrm>
          <a:prstGeom prst="rect">
            <a:avLst/>
          </a:prstGeom>
          <a:solidFill>
            <a:schemeClr val="bg1">
              <a:alpha val="58038"/>
            </a:schemeClr>
          </a:solidFill>
          <a:ln w="9525">
            <a:noFill/>
            <a:miter lim="800000"/>
            <a:headEnd/>
            <a:tailEnd/>
          </a:ln>
        </p:spPr>
        <p:txBody>
          <a:bodyPr wrap="none">
            <a:spAutoFit/>
          </a:bodyPr>
          <a:lstStyle/>
          <a:p>
            <a:r>
              <a:rPr lang="en-US" sz="2647" dirty="0">
                <a:latin typeface="Times New Roman" pitchFamily="18" charset="0"/>
                <a:cs typeface="Angsana New" pitchFamily="18" charset="-34"/>
              </a:rPr>
              <a:t>Watts</a:t>
            </a:r>
          </a:p>
        </p:txBody>
      </p:sp>
      <p:sp>
        <p:nvSpPr>
          <p:cNvPr id="12301" name="Line 13"/>
          <p:cNvSpPr>
            <a:spLocks noChangeShapeType="1"/>
          </p:cNvSpPr>
          <p:nvPr/>
        </p:nvSpPr>
        <p:spPr bwMode="auto">
          <a:xfrm flipH="1" flipV="1">
            <a:off x="4218646" y="4621742"/>
            <a:ext cx="234588" cy="1512570"/>
          </a:xfrm>
          <a:prstGeom prst="line">
            <a:avLst/>
          </a:prstGeom>
          <a:noFill/>
          <a:ln w="9525">
            <a:solidFill>
              <a:schemeClr val="tx1"/>
            </a:solidFill>
            <a:round/>
            <a:headEnd/>
            <a:tailEnd type="triangle" w="med" len="med"/>
          </a:ln>
        </p:spPr>
        <p:txBody>
          <a:bodyPr/>
          <a:lstStyle/>
          <a:p>
            <a:endParaRPr lang="en-US" sz="2316"/>
          </a:p>
        </p:txBody>
      </p:sp>
      <p:sp>
        <p:nvSpPr>
          <p:cNvPr id="12302" name="Text Box 14"/>
          <p:cNvSpPr txBox="1">
            <a:spLocks noChangeArrowheads="1"/>
          </p:cNvSpPr>
          <p:nvPr/>
        </p:nvSpPr>
        <p:spPr bwMode="auto">
          <a:xfrm>
            <a:off x="6940921" y="6050281"/>
            <a:ext cx="694421" cy="499689"/>
          </a:xfrm>
          <a:prstGeom prst="rect">
            <a:avLst/>
          </a:prstGeom>
          <a:solidFill>
            <a:schemeClr val="bg1">
              <a:alpha val="58038"/>
            </a:schemeClr>
          </a:solidFill>
          <a:ln w="9525">
            <a:noFill/>
            <a:miter lim="800000"/>
            <a:headEnd/>
            <a:tailEnd/>
          </a:ln>
        </p:spPr>
        <p:txBody>
          <a:bodyPr wrap="none">
            <a:spAutoFit/>
          </a:bodyPr>
          <a:lstStyle/>
          <a:p>
            <a:r>
              <a:rPr lang="en-US" sz="2647" dirty="0">
                <a:latin typeface="Times New Roman" pitchFamily="18" charset="0"/>
                <a:cs typeface="Angsana New" pitchFamily="18" charset="-34"/>
              </a:rPr>
              <a:t>feet</a:t>
            </a:r>
          </a:p>
        </p:txBody>
      </p:sp>
      <p:sp>
        <p:nvSpPr>
          <p:cNvPr id="12303" name="Line 15"/>
          <p:cNvSpPr>
            <a:spLocks noChangeShapeType="1"/>
          </p:cNvSpPr>
          <p:nvPr/>
        </p:nvSpPr>
        <p:spPr bwMode="auto">
          <a:xfrm flipV="1">
            <a:off x="7277047" y="4789805"/>
            <a:ext cx="84032" cy="1344507"/>
          </a:xfrm>
          <a:prstGeom prst="line">
            <a:avLst/>
          </a:prstGeom>
          <a:noFill/>
          <a:ln w="9525">
            <a:solidFill>
              <a:schemeClr val="tx1"/>
            </a:solidFill>
            <a:round/>
            <a:headEnd/>
            <a:tailEnd type="triangle" w="med" len="med"/>
          </a:ln>
        </p:spPr>
        <p:txBody>
          <a:bodyPr/>
          <a:lstStyle/>
          <a:p>
            <a:endParaRPr lang="en-US" sz="2316"/>
          </a:p>
        </p:txBody>
      </p:sp>
      <p:sp>
        <p:nvSpPr>
          <p:cNvPr id="12304" name="Text Box 16"/>
          <p:cNvSpPr txBox="1">
            <a:spLocks noChangeArrowheads="1"/>
          </p:cNvSpPr>
          <p:nvPr/>
        </p:nvSpPr>
        <p:spPr bwMode="auto">
          <a:xfrm>
            <a:off x="8448239" y="6050281"/>
            <a:ext cx="1736653" cy="907043"/>
          </a:xfrm>
          <a:prstGeom prst="rect">
            <a:avLst/>
          </a:prstGeom>
          <a:solidFill>
            <a:schemeClr val="bg1">
              <a:alpha val="58038"/>
            </a:schemeClr>
          </a:solidFill>
          <a:ln w="9525">
            <a:noFill/>
            <a:miter lim="800000"/>
            <a:headEnd/>
            <a:tailEnd/>
          </a:ln>
        </p:spPr>
        <p:txBody>
          <a:bodyPr wrap="square">
            <a:spAutoFit/>
          </a:bodyPr>
          <a:lstStyle/>
          <a:p>
            <a:r>
              <a:rPr lang="en-US" sz="2647" dirty="0">
                <a:latin typeface="Times New Roman" pitchFamily="18" charset="0"/>
                <a:cs typeface="Angsana New" pitchFamily="18" charset="-34"/>
              </a:rPr>
              <a:t>gallons per minute</a:t>
            </a:r>
          </a:p>
        </p:txBody>
      </p:sp>
      <p:sp>
        <p:nvSpPr>
          <p:cNvPr id="12305" name="Line 17"/>
          <p:cNvSpPr>
            <a:spLocks noChangeShapeType="1"/>
          </p:cNvSpPr>
          <p:nvPr/>
        </p:nvSpPr>
        <p:spPr bwMode="auto">
          <a:xfrm flipH="1" flipV="1">
            <a:off x="8639061" y="4789805"/>
            <a:ext cx="145305" cy="1344507"/>
          </a:xfrm>
          <a:prstGeom prst="line">
            <a:avLst/>
          </a:prstGeom>
          <a:noFill/>
          <a:ln w="9525">
            <a:solidFill>
              <a:schemeClr val="tx1"/>
            </a:solidFill>
            <a:round/>
            <a:headEnd/>
            <a:tailEnd type="triangle" w="med" len="med"/>
          </a:ln>
        </p:spPr>
        <p:txBody>
          <a:bodyPr/>
          <a:lstStyle/>
          <a:p>
            <a:endParaRPr lang="en-US" sz="2316"/>
          </a:p>
        </p:txBody>
      </p:sp>
    </p:spTree>
    <p:extLst>
      <p:ext uri="{BB962C8B-B14F-4D97-AF65-F5344CB8AC3E}">
        <p14:creationId xmlns:p14="http://schemas.microsoft.com/office/powerpoint/2010/main" val="3455987395"/>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144" y="931876"/>
            <a:ext cx="9085061" cy="746256"/>
          </a:xfrm>
        </p:spPr>
        <p:txBody>
          <a:bodyPr/>
          <a:lstStyle/>
          <a:p>
            <a:r>
              <a:rPr lang="en-US" dirty="0" smtClean="0"/>
              <a:t>Micro-hydro power estimation</a:t>
            </a:r>
            <a:br>
              <a:rPr lang="en-US" dirty="0" smtClean="0"/>
            </a:br>
            <a:r>
              <a:rPr lang="en-US" dirty="0" smtClean="0"/>
              <a:t>Example (metric units)</a:t>
            </a:r>
            <a:endParaRPr lang="en-US" dirty="0"/>
          </a:p>
        </p:txBody>
      </p:sp>
      <p:sp>
        <p:nvSpPr>
          <p:cNvPr id="3" name="Content Placeholder 2"/>
          <p:cNvSpPr>
            <a:spLocks noGrp="1"/>
          </p:cNvSpPr>
          <p:nvPr>
            <p:ph idx="1"/>
          </p:nvPr>
        </p:nvSpPr>
        <p:spPr/>
        <p:txBody>
          <a:bodyPr/>
          <a:lstStyle/>
          <a:p>
            <a:r>
              <a:rPr lang="en-US" b="0" dirty="0" smtClean="0">
                <a:solidFill>
                  <a:schemeClr val="tx1"/>
                </a:solidFill>
              </a:rPr>
              <a:t>Head: 30 meters</a:t>
            </a:r>
          </a:p>
          <a:p>
            <a:r>
              <a:rPr lang="en-US" b="0" dirty="0" smtClean="0">
                <a:solidFill>
                  <a:schemeClr val="tx1"/>
                </a:solidFill>
              </a:rPr>
              <a:t>Flow: 200 liters/second</a:t>
            </a:r>
          </a:p>
          <a:p>
            <a:r>
              <a:rPr lang="en-US" b="0" dirty="0" smtClean="0">
                <a:solidFill>
                  <a:schemeClr val="tx1"/>
                </a:solidFill>
              </a:rPr>
              <a:t>Efficiency: 70%</a:t>
            </a:r>
          </a:p>
          <a:p>
            <a:endParaRPr lang="en-US" b="0" dirty="0">
              <a:solidFill>
                <a:schemeClr val="tx1"/>
              </a:solidFill>
            </a:endParaRPr>
          </a:p>
          <a:p>
            <a:endParaRPr lang="en-US" b="0" dirty="0" smtClean="0">
              <a:solidFill>
                <a:schemeClr val="tx1"/>
              </a:solidFill>
            </a:endParaRPr>
          </a:p>
          <a:p>
            <a:r>
              <a:rPr lang="en-US" b="0" dirty="0" smtClean="0">
                <a:solidFill>
                  <a:schemeClr val="tx1"/>
                </a:solidFill>
              </a:rPr>
              <a:t>Power (W) = 9.8 x 0.7 x 30 x 200</a:t>
            </a:r>
          </a:p>
          <a:p>
            <a:r>
              <a:rPr lang="en-US" b="0" dirty="0">
                <a:solidFill>
                  <a:schemeClr val="tx1"/>
                </a:solidFill>
              </a:rPr>
              <a:t>	</a:t>
            </a:r>
            <a:r>
              <a:rPr lang="en-US" b="0" dirty="0" smtClean="0">
                <a:solidFill>
                  <a:schemeClr val="tx1"/>
                </a:solidFill>
              </a:rPr>
              <a:t>	= </a:t>
            </a:r>
            <a:r>
              <a:rPr lang="en-US" b="0" dirty="0">
                <a:solidFill>
                  <a:schemeClr val="tx1"/>
                </a:solidFill>
              </a:rPr>
              <a:t>41,000 </a:t>
            </a:r>
            <a:r>
              <a:rPr lang="en-US" b="0" dirty="0" smtClean="0">
                <a:solidFill>
                  <a:schemeClr val="tx1"/>
                </a:solidFill>
              </a:rPr>
              <a:t>watts</a:t>
            </a:r>
          </a:p>
          <a:p>
            <a:r>
              <a:rPr lang="en-US" b="0" dirty="0">
                <a:solidFill>
                  <a:schemeClr val="tx1"/>
                </a:solidFill>
              </a:rPr>
              <a:t>	</a:t>
            </a:r>
            <a:r>
              <a:rPr lang="en-US" b="0" dirty="0" smtClean="0">
                <a:solidFill>
                  <a:schemeClr val="tx1"/>
                </a:solidFill>
              </a:rPr>
              <a:t>	= 41 </a:t>
            </a:r>
            <a:r>
              <a:rPr lang="en-US" b="0" dirty="0">
                <a:solidFill>
                  <a:schemeClr val="tx1"/>
                </a:solidFill>
              </a:rPr>
              <a:t>kW</a:t>
            </a:r>
          </a:p>
          <a:p>
            <a:endParaRPr lang="en-US" b="0" dirty="0">
              <a:solidFill>
                <a:schemeClr val="tx1"/>
              </a:solidFill>
            </a:endParaRPr>
          </a:p>
        </p:txBody>
      </p:sp>
    </p:spTree>
    <p:extLst>
      <p:ext uri="{BB962C8B-B14F-4D97-AF65-F5344CB8AC3E}">
        <p14:creationId xmlns:p14="http://schemas.microsoft.com/office/powerpoint/2010/main" val="8025450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995680" y="50769"/>
            <a:ext cx="8697278" cy="1461801"/>
          </a:xfrm>
        </p:spPr>
        <p:txBody>
          <a:bodyPr>
            <a:noAutofit/>
          </a:bodyPr>
          <a:lstStyle/>
          <a:p>
            <a:r>
              <a:rPr lang="en-US" sz="3200" dirty="0"/>
              <a:t>Day 4: field visits to manufacturers, NEP micro-hydro program, wrap up</a:t>
            </a:r>
          </a:p>
        </p:txBody>
      </p:sp>
      <p:sp>
        <p:nvSpPr>
          <p:cNvPr id="5123" name="Rectangle 3"/>
          <p:cNvSpPr>
            <a:spLocks noGrp="1" noChangeArrowheads="1"/>
          </p:cNvSpPr>
          <p:nvPr>
            <p:ph idx="1"/>
          </p:nvPr>
        </p:nvSpPr>
        <p:spPr>
          <a:xfrm>
            <a:off x="780073" y="1720068"/>
            <a:ext cx="9075420" cy="5565152"/>
          </a:xfrm>
        </p:spPr>
        <p:txBody>
          <a:bodyPr>
            <a:noAutofit/>
          </a:bodyPr>
          <a:lstStyle/>
          <a:p>
            <a:pPr marL="285750" indent="-285750" fontAlgn="base">
              <a:buFont typeface="Arial" panose="020B0604020202020204" pitchFamily="34" charset="0"/>
              <a:buChar char="•"/>
            </a:pPr>
            <a:endParaRPr lang="en-US" b="0" dirty="0" smtClean="0"/>
          </a:p>
          <a:p>
            <a:pPr marL="285750" indent="-285750" fontAlgn="base">
              <a:buFont typeface="Arial" panose="020B0604020202020204" pitchFamily="34" charset="0"/>
              <a:buChar char="•"/>
            </a:pPr>
            <a:r>
              <a:rPr lang="en-US" b="0" dirty="0" smtClean="0"/>
              <a:t>Meet at DRD office</a:t>
            </a:r>
          </a:p>
          <a:p>
            <a:pPr marL="285750" indent="-285750" fontAlgn="base">
              <a:buFont typeface="Arial" panose="020B0604020202020204" pitchFamily="34" charset="0"/>
              <a:buChar char="•"/>
            </a:pPr>
            <a:r>
              <a:rPr lang="en-US" b="0" dirty="0" smtClean="0"/>
              <a:t>analysis </a:t>
            </a:r>
            <a:r>
              <a:rPr lang="en-US" b="0" dirty="0"/>
              <a:t>of head and flow data collected in day 3</a:t>
            </a:r>
          </a:p>
          <a:p>
            <a:pPr marL="285750" indent="-285750" fontAlgn="base">
              <a:buFont typeface="Arial" panose="020B0604020202020204" pitchFamily="34" charset="0"/>
              <a:buChar char="•"/>
            </a:pPr>
            <a:r>
              <a:rPr lang="en-US" b="0" dirty="0"/>
              <a:t>field visit to manufacturer #1</a:t>
            </a:r>
          </a:p>
          <a:p>
            <a:pPr marL="285750" indent="-285750" fontAlgn="base">
              <a:buFont typeface="Arial" panose="020B0604020202020204" pitchFamily="34" charset="0"/>
              <a:buChar char="•"/>
            </a:pPr>
            <a:r>
              <a:rPr lang="en-US" b="0" dirty="0"/>
              <a:t>field visit to manufacturer #</a:t>
            </a:r>
            <a:r>
              <a:rPr lang="en-US" b="0" dirty="0" smtClean="0"/>
              <a:t>2</a:t>
            </a:r>
            <a:r>
              <a:rPr lang="en-US" b="0" dirty="0"/>
              <a:t/>
            </a:r>
            <a:br>
              <a:rPr lang="en-US" b="0" dirty="0"/>
            </a:br>
            <a:r>
              <a:rPr lang="en-US" b="0" dirty="0"/>
              <a:t>LUNCH in DRD </a:t>
            </a:r>
            <a:r>
              <a:rPr lang="en-US" b="0" dirty="0" smtClean="0"/>
              <a:t>office (?), </a:t>
            </a:r>
            <a:r>
              <a:rPr lang="en-US" b="0" dirty="0"/>
              <a:t>Taunggyi</a:t>
            </a:r>
          </a:p>
          <a:p>
            <a:pPr marL="285750" indent="-285750" fontAlgn="base">
              <a:buFont typeface="Arial" panose="020B0604020202020204" pitchFamily="34" charset="0"/>
              <a:buChar char="•"/>
            </a:pPr>
            <a:r>
              <a:rPr lang="en-US" b="0" dirty="0" smtClean="0"/>
              <a:t>Discussion </a:t>
            </a:r>
            <a:r>
              <a:rPr lang="en-US" b="0" dirty="0"/>
              <a:t>of DRD mini-grid support program</a:t>
            </a:r>
          </a:p>
          <a:p>
            <a:pPr marL="285750" indent="-285750" fontAlgn="base">
              <a:buFont typeface="Arial" panose="020B0604020202020204" pitchFamily="34" charset="0"/>
              <a:buChar char="•"/>
            </a:pPr>
            <a:r>
              <a:rPr lang="en-US" b="0" dirty="0" smtClean="0"/>
              <a:t>Wrap </a:t>
            </a:r>
            <a:r>
              <a:rPr lang="en-US" b="0" dirty="0"/>
              <a:t>up</a:t>
            </a:r>
          </a:p>
        </p:txBody>
      </p:sp>
    </p:spTree>
    <p:extLst>
      <p:ext uri="{BB962C8B-B14F-4D97-AF65-F5344CB8AC3E}">
        <p14:creationId xmlns:p14="http://schemas.microsoft.com/office/powerpoint/2010/main" val="405104682"/>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Micro-hydro power estimation</a:t>
            </a:r>
            <a:br>
              <a:rPr lang="en-US" dirty="0"/>
            </a:br>
            <a:r>
              <a:rPr lang="en-US" dirty="0"/>
              <a:t>Example (</a:t>
            </a:r>
            <a:r>
              <a:rPr lang="en-US" dirty="0" smtClean="0"/>
              <a:t>metric units)</a:t>
            </a:r>
            <a:endParaRPr lang="en-US" dirty="0"/>
          </a:p>
        </p:txBody>
      </p:sp>
      <p:sp>
        <p:nvSpPr>
          <p:cNvPr id="3" name="Content Placeholder 2"/>
          <p:cNvSpPr>
            <a:spLocks noGrp="1"/>
          </p:cNvSpPr>
          <p:nvPr>
            <p:ph idx="1"/>
          </p:nvPr>
        </p:nvSpPr>
        <p:spPr/>
        <p:txBody>
          <a:bodyPr/>
          <a:lstStyle/>
          <a:p>
            <a:r>
              <a:rPr lang="en-US" b="0" dirty="0" smtClean="0">
                <a:solidFill>
                  <a:schemeClr val="tx1"/>
                </a:solidFill>
              </a:rPr>
              <a:t>Head: 90 </a:t>
            </a:r>
            <a:r>
              <a:rPr lang="en-US" b="0" dirty="0" err="1" smtClean="0">
                <a:solidFill>
                  <a:schemeClr val="tx1"/>
                </a:solidFill>
              </a:rPr>
              <a:t>ft</a:t>
            </a:r>
            <a:endParaRPr lang="en-US" b="0" dirty="0" smtClean="0">
              <a:solidFill>
                <a:schemeClr val="tx1"/>
              </a:solidFill>
            </a:endParaRPr>
          </a:p>
          <a:p>
            <a:r>
              <a:rPr lang="en-US" b="0" dirty="0" smtClean="0">
                <a:solidFill>
                  <a:schemeClr val="tx1"/>
                </a:solidFill>
              </a:rPr>
              <a:t>Flow: 3000 </a:t>
            </a:r>
            <a:r>
              <a:rPr lang="en-US" b="0" dirty="0" err="1" smtClean="0">
                <a:solidFill>
                  <a:schemeClr val="tx1"/>
                </a:solidFill>
              </a:rPr>
              <a:t>gpm</a:t>
            </a:r>
            <a:endParaRPr lang="en-US" b="0" dirty="0">
              <a:solidFill>
                <a:schemeClr val="tx1"/>
              </a:solidFill>
            </a:endParaRPr>
          </a:p>
          <a:p>
            <a:r>
              <a:rPr lang="en-US" b="0" dirty="0" smtClean="0">
                <a:solidFill>
                  <a:schemeClr val="tx1"/>
                </a:solidFill>
              </a:rPr>
              <a:t>Efficiency: 70%</a:t>
            </a:r>
          </a:p>
          <a:p>
            <a:endParaRPr lang="en-US" b="0" dirty="0">
              <a:solidFill>
                <a:schemeClr val="tx1"/>
              </a:solidFill>
            </a:endParaRPr>
          </a:p>
          <a:p>
            <a:endParaRPr lang="en-US" b="0" dirty="0" smtClean="0">
              <a:solidFill>
                <a:schemeClr val="tx1"/>
              </a:solidFill>
            </a:endParaRPr>
          </a:p>
          <a:p>
            <a:r>
              <a:rPr lang="en-US" b="0" dirty="0" smtClean="0">
                <a:solidFill>
                  <a:schemeClr val="tx1"/>
                </a:solidFill>
              </a:rPr>
              <a:t>Power (W) = 0.18 x 0.7 x 90 x 3000</a:t>
            </a:r>
          </a:p>
          <a:p>
            <a:endParaRPr lang="en-US" b="0" dirty="0">
              <a:solidFill>
                <a:schemeClr val="tx1"/>
              </a:solidFill>
            </a:endParaRPr>
          </a:p>
          <a:p>
            <a:r>
              <a:rPr lang="en-US" b="0" dirty="0">
                <a:solidFill>
                  <a:schemeClr val="tx1"/>
                </a:solidFill>
              </a:rPr>
              <a:t>	</a:t>
            </a:r>
            <a:r>
              <a:rPr lang="en-US" b="0" dirty="0" smtClean="0">
                <a:solidFill>
                  <a:schemeClr val="tx1"/>
                </a:solidFill>
              </a:rPr>
              <a:t>		= 34,000 watts</a:t>
            </a:r>
            <a:br>
              <a:rPr lang="en-US" b="0" dirty="0" smtClean="0">
                <a:solidFill>
                  <a:schemeClr val="tx1"/>
                </a:solidFill>
              </a:rPr>
            </a:br>
            <a:endParaRPr lang="en-US" b="0" dirty="0" smtClean="0">
              <a:solidFill>
                <a:schemeClr val="tx1"/>
              </a:solidFill>
            </a:endParaRPr>
          </a:p>
          <a:p>
            <a:r>
              <a:rPr lang="en-US" b="0" dirty="0">
                <a:solidFill>
                  <a:schemeClr val="tx1"/>
                </a:solidFill>
              </a:rPr>
              <a:t>	 </a:t>
            </a:r>
            <a:r>
              <a:rPr lang="en-US" b="0" dirty="0" smtClean="0">
                <a:solidFill>
                  <a:schemeClr val="tx1"/>
                </a:solidFill>
              </a:rPr>
              <a:t>        	= 34 kW</a:t>
            </a:r>
            <a:endParaRPr lang="en-US" b="0" dirty="0">
              <a:solidFill>
                <a:schemeClr val="tx1"/>
              </a:solidFill>
            </a:endParaRPr>
          </a:p>
        </p:txBody>
      </p:sp>
    </p:spTree>
    <p:extLst>
      <p:ext uri="{BB962C8B-B14F-4D97-AF65-F5344CB8AC3E}">
        <p14:creationId xmlns:p14="http://schemas.microsoft.com/office/powerpoint/2010/main" val="569865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Measuring height drop (head)</a:t>
            </a:r>
            <a:endParaRPr lang="en-US" dirty="0"/>
          </a:p>
        </p:txBody>
      </p:sp>
    </p:spTree>
    <p:extLst>
      <p:ext uri="{BB962C8B-B14F-4D97-AF65-F5344CB8AC3E}">
        <p14:creationId xmlns:p14="http://schemas.microsoft.com/office/powerpoint/2010/main" val="22395123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t>Measuring height drop (head)</a:t>
            </a:r>
          </a:p>
        </p:txBody>
      </p:sp>
      <p:sp>
        <p:nvSpPr>
          <p:cNvPr id="13315" name="Content Placeholder 2"/>
          <p:cNvSpPr>
            <a:spLocks noGrp="1"/>
          </p:cNvSpPr>
          <p:nvPr>
            <p:ph idx="1"/>
          </p:nvPr>
        </p:nvSpPr>
        <p:spPr/>
        <p:txBody>
          <a:bodyPr/>
          <a:lstStyle/>
          <a:p>
            <a:r>
              <a:rPr lang="en-US" dirty="0" smtClean="0"/>
              <a:t>Laser height/distance (e.g. Leica </a:t>
            </a:r>
            <a:r>
              <a:rPr lang="en-US" dirty="0" err="1" smtClean="0"/>
              <a:t>Disto</a:t>
            </a:r>
            <a:r>
              <a:rPr lang="en-US" dirty="0"/>
              <a:t>)</a:t>
            </a:r>
            <a:endParaRPr lang="en-US" dirty="0" smtClean="0"/>
          </a:p>
          <a:p>
            <a:r>
              <a:rPr lang="en-US" dirty="0" smtClean="0"/>
              <a:t>Site level</a:t>
            </a:r>
          </a:p>
          <a:p>
            <a:r>
              <a:rPr lang="en-US" dirty="0" smtClean="0"/>
              <a:t>Abney level</a:t>
            </a:r>
          </a:p>
          <a:p>
            <a:r>
              <a:rPr lang="en-US" dirty="0" smtClean="0"/>
              <a:t>Water-filled clear tube</a:t>
            </a:r>
          </a:p>
          <a:p>
            <a:r>
              <a:rPr lang="en-US" dirty="0" smtClean="0"/>
              <a:t>Pressure gauge</a:t>
            </a:r>
          </a:p>
          <a:p>
            <a:endParaRPr lang="en-US" dirty="0" smtClean="0"/>
          </a:p>
        </p:txBody>
      </p:sp>
    </p:spTree>
    <p:extLst>
      <p:ext uri="{BB962C8B-B14F-4D97-AF65-F5344CB8AC3E}">
        <p14:creationId xmlns:p14="http://schemas.microsoft.com/office/powerpoint/2010/main" val="7750288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Measuring head – Leica </a:t>
            </a:r>
            <a:r>
              <a:rPr lang="en-US" dirty="0" err="1" smtClean="0"/>
              <a:t>Disto</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932709"/>
            <a:ext cx="6144808" cy="5630141"/>
          </a:xfrm>
          <a:prstGeom prst="rect">
            <a:avLst/>
          </a:prstGeom>
        </p:spPr>
      </p:pic>
      <p:sp>
        <p:nvSpPr>
          <p:cNvPr id="4" name="Footer Placeholder 3"/>
          <p:cNvSpPr>
            <a:spLocks noGrp="1"/>
          </p:cNvSpPr>
          <p:nvPr>
            <p:ph type="ftr" sz="quarter" idx="11"/>
          </p:nvPr>
        </p:nvSpPr>
        <p:spPr/>
        <p:txBody>
          <a:bodyPr/>
          <a:lstStyle/>
          <a:p>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3909" y="1932709"/>
            <a:ext cx="3816999" cy="3967670"/>
          </a:xfrm>
          <a:prstGeom prst="rect">
            <a:avLst/>
          </a:prstGeom>
        </p:spPr>
      </p:pic>
      <p:sp>
        <p:nvSpPr>
          <p:cNvPr id="7" name="Oval 6"/>
          <p:cNvSpPr/>
          <p:nvPr/>
        </p:nvSpPr>
        <p:spPr>
          <a:xfrm>
            <a:off x="6573909" y="3283527"/>
            <a:ext cx="4114729" cy="1267691"/>
          </a:xfrm>
          <a:prstGeom prst="ellipse">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887122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Measuring head: Abney level</a:t>
            </a:r>
            <a:endParaRPr lang="en-US" dirty="0"/>
          </a:p>
        </p:txBody>
      </p:sp>
      <p:pic>
        <p:nvPicPr>
          <p:cNvPr id="2160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4944" y="2184824"/>
            <a:ext cx="8436927" cy="4926356"/>
          </a:xfrm>
          <a:prstGeom prst="rect">
            <a:avLst/>
          </a:prstGeom>
          <a:noFill/>
          <a:ln w="9525">
            <a:noFill/>
            <a:miter lim="800000"/>
            <a:headEnd/>
            <a:tailEnd/>
          </a:ln>
          <a:effectLst/>
        </p:spPr>
      </p:pic>
      <p:pic>
        <p:nvPicPr>
          <p:cNvPr id="3" name="Picture 2"/>
          <p:cNvPicPr>
            <a:picLocks noChangeAspect="1"/>
          </p:cNvPicPr>
          <p:nvPr/>
        </p:nvPicPr>
        <p:blipFill>
          <a:blip r:embed="rId4"/>
          <a:stretch>
            <a:fillRect/>
          </a:stretch>
        </p:blipFill>
        <p:spPr>
          <a:xfrm>
            <a:off x="913551" y="1891247"/>
            <a:ext cx="3753042" cy="1591290"/>
          </a:xfrm>
          <a:prstGeom prst="rect">
            <a:avLst/>
          </a:prstGeom>
        </p:spPr>
      </p:pic>
    </p:spTree>
    <p:extLst>
      <p:ext uri="{BB962C8B-B14F-4D97-AF65-F5344CB8AC3E}">
        <p14:creationId xmlns:p14="http://schemas.microsoft.com/office/powerpoint/2010/main" val="204621245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68514" y="3893468"/>
            <a:ext cx="184731" cy="448713"/>
          </a:xfrm>
          <a:prstGeom prst="rect">
            <a:avLst/>
          </a:prstGeom>
          <a:noFill/>
          <a:ln w="9525">
            <a:noFill/>
            <a:miter lim="800000"/>
            <a:headEnd/>
            <a:tailEnd/>
          </a:ln>
        </p:spPr>
        <p:txBody>
          <a:bodyPr wrap="none">
            <a:spAutoFit/>
          </a:bodyPr>
          <a:lstStyle/>
          <a:p>
            <a:endParaRPr lang="en-US" sz="2316">
              <a:latin typeface="Calibri" pitchFamily="34" charset="0"/>
            </a:endParaRPr>
          </a:p>
        </p:txBody>
      </p:sp>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49541" t="12544"/>
          <a:stretch>
            <a:fillRect/>
          </a:stretch>
        </p:blipFill>
        <p:spPr bwMode="auto">
          <a:xfrm>
            <a:off x="1646926" y="1"/>
            <a:ext cx="8739293" cy="7573354"/>
          </a:xfrm>
          <a:prstGeom prst="rect">
            <a:avLst/>
          </a:prstGeom>
          <a:noFill/>
          <a:ln w="9525">
            <a:noFill/>
            <a:miter lim="800000"/>
            <a:headEnd/>
            <a:tailEnd/>
          </a:ln>
        </p:spPr>
      </p:pic>
      <p:sp>
        <p:nvSpPr>
          <p:cNvPr id="14340" name="Rectangle 4"/>
          <p:cNvSpPr>
            <a:spLocks noChangeArrowheads="1"/>
          </p:cNvSpPr>
          <p:nvPr/>
        </p:nvSpPr>
        <p:spPr bwMode="auto">
          <a:xfrm rot="-5400000">
            <a:off x="-2160844" y="3422350"/>
            <a:ext cx="6846746" cy="703269"/>
          </a:xfrm>
          <a:prstGeom prst="rect">
            <a:avLst/>
          </a:prstGeom>
          <a:noFill/>
          <a:ln w="9525">
            <a:noFill/>
            <a:miter lim="800000"/>
            <a:headEnd/>
            <a:tailEnd/>
          </a:ln>
        </p:spPr>
        <p:txBody>
          <a:bodyPr wrap="none">
            <a:spAutoFit/>
          </a:bodyPr>
          <a:lstStyle/>
          <a:p>
            <a:r>
              <a:rPr lang="en-US" sz="3970" dirty="0">
                <a:latin typeface="+mj-lt"/>
              </a:rPr>
              <a:t>Measuring head: Sight level method</a:t>
            </a:r>
            <a:endParaRPr lang="en-US" sz="2316" dirty="0">
              <a:latin typeface="+mj-lt"/>
            </a:endParaRPr>
          </a:p>
        </p:txBody>
      </p:sp>
    </p:spTree>
    <p:extLst>
      <p:ext uri="{BB962C8B-B14F-4D97-AF65-F5344CB8AC3E}">
        <p14:creationId xmlns:p14="http://schemas.microsoft.com/office/powerpoint/2010/main" val="2727973031"/>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026"/>
          <p:cNvSpPr>
            <a:spLocks noGrp="1" noChangeArrowheads="1"/>
          </p:cNvSpPr>
          <p:nvPr>
            <p:ph type="title"/>
          </p:nvPr>
        </p:nvSpPr>
        <p:spPr/>
        <p:txBody>
          <a:bodyPr/>
          <a:lstStyle/>
          <a:p>
            <a:r>
              <a:rPr lang="en-US" dirty="0" smtClean="0"/>
              <a:t>Measuring head: Hose &amp; Pressure Gauge</a:t>
            </a:r>
          </a:p>
        </p:txBody>
      </p:sp>
      <p:sp>
        <p:nvSpPr>
          <p:cNvPr id="15363" name="Rectangle 1027"/>
          <p:cNvSpPr>
            <a:spLocks noGrp="1" noChangeArrowheads="1"/>
          </p:cNvSpPr>
          <p:nvPr>
            <p:ph idx="1"/>
          </p:nvPr>
        </p:nvSpPr>
        <p:spPr>
          <a:xfrm>
            <a:off x="1058704" y="1841696"/>
            <a:ext cx="8655262" cy="1771666"/>
          </a:xfrm>
        </p:spPr>
        <p:txBody>
          <a:bodyPr>
            <a:normAutofit/>
          </a:bodyPr>
          <a:lstStyle/>
          <a:p>
            <a:pPr>
              <a:lnSpc>
                <a:spcPct val="80000"/>
              </a:lnSpc>
            </a:pPr>
            <a:r>
              <a:rPr lang="en-US" sz="2000" b="0" dirty="0">
                <a:solidFill>
                  <a:schemeClr val="tx1"/>
                </a:solidFill>
              </a:rPr>
              <a:t>Accurate and simple method.</a:t>
            </a:r>
          </a:p>
          <a:p>
            <a:pPr>
              <a:lnSpc>
                <a:spcPct val="80000"/>
              </a:lnSpc>
            </a:pPr>
            <a:r>
              <a:rPr lang="en-US" sz="2000" b="0" dirty="0">
                <a:solidFill>
                  <a:schemeClr val="tx1"/>
                </a:solidFill>
              </a:rPr>
              <a:t>Bubbles in hose cause errors.</a:t>
            </a:r>
          </a:p>
          <a:p>
            <a:pPr>
              <a:lnSpc>
                <a:spcPct val="80000"/>
              </a:lnSpc>
            </a:pPr>
            <a:r>
              <a:rPr lang="en-US" sz="2000" b="0" dirty="0">
                <a:solidFill>
                  <a:schemeClr val="tx1"/>
                </a:solidFill>
              </a:rPr>
              <a:t>Gauge must have suitable scale and be calibrated.</a:t>
            </a:r>
          </a:p>
          <a:p>
            <a:pPr>
              <a:lnSpc>
                <a:spcPct val="80000"/>
              </a:lnSpc>
            </a:pPr>
            <a:r>
              <a:rPr lang="en-US" sz="2000" b="0" dirty="0">
                <a:solidFill>
                  <a:schemeClr val="tx1"/>
                </a:solidFill>
              </a:rPr>
              <a:t>meters = PSI x 0.7032</a:t>
            </a:r>
          </a:p>
          <a:p>
            <a:pPr>
              <a:lnSpc>
                <a:spcPct val="80000"/>
              </a:lnSpc>
            </a:pPr>
            <a:r>
              <a:rPr lang="en-US" sz="2000" b="0" dirty="0">
                <a:solidFill>
                  <a:schemeClr val="tx1"/>
                </a:solidFill>
              </a:rPr>
              <a:t>f</a:t>
            </a:r>
            <a:r>
              <a:rPr lang="en-US" sz="2000" b="0" dirty="0" smtClean="0">
                <a:solidFill>
                  <a:schemeClr val="tx1"/>
                </a:solidFill>
              </a:rPr>
              <a:t>eet </a:t>
            </a:r>
            <a:r>
              <a:rPr lang="en-US" sz="2000" b="0" dirty="0">
                <a:solidFill>
                  <a:schemeClr val="tx1"/>
                </a:solidFill>
              </a:rPr>
              <a:t>= PSI x 2.307</a:t>
            </a:r>
          </a:p>
          <a:p>
            <a:pPr>
              <a:lnSpc>
                <a:spcPct val="80000"/>
              </a:lnSpc>
            </a:pPr>
            <a:endParaRPr lang="en-US" sz="2000" b="0" dirty="0">
              <a:solidFill>
                <a:schemeClr val="tx1"/>
              </a:solidFill>
            </a:endParaRPr>
          </a:p>
        </p:txBody>
      </p:sp>
      <p:sp>
        <p:nvSpPr>
          <p:cNvPr id="15364" name="Freeform 1028" descr="Large confetti"/>
          <p:cNvSpPr>
            <a:spLocks/>
          </p:cNvSpPr>
          <p:nvPr/>
        </p:nvSpPr>
        <p:spPr bwMode="auto">
          <a:xfrm>
            <a:off x="2697321" y="3774423"/>
            <a:ext cx="4663758" cy="3116174"/>
          </a:xfrm>
          <a:custGeom>
            <a:avLst/>
            <a:gdLst>
              <a:gd name="T0" fmla="*/ 0 w 2664"/>
              <a:gd name="T1" fmla="*/ 31 h 1780"/>
              <a:gd name="T2" fmla="*/ 90 w 2664"/>
              <a:gd name="T3" fmla="*/ 13 h 1780"/>
              <a:gd name="T4" fmla="*/ 171 w 2664"/>
              <a:gd name="T5" fmla="*/ 76 h 1780"/>
              <a:gd name="T6" fmla="*/ 396 w 2664"/>
              <a:gd name="T7" fmla="*/ 157 h 1780"/>
              <a:gd name="T8" fmla="*/ 441 w 2664"/>
              <a:gd name="T9" fmla="*/ 166 h 1780"/>
              <a:gd name="T10" fmla="*/ 459 w 2664"/>
              <a:gd name="T11" fmla="*/ 193 h 1780"/>
              <a:gd name="T12" fmla="*/ 531 w 2664"/>
              <a:gd name="T13" fmla="*/ 283 h 1780"/>
              <a:gd name="T14" fmla="*/ 702 w 2664"/>
              <a:gd name="T15" fmla="*/ 364 h 1780"/>
              <a:gd name="T16" fmla="*/ 765 w 2664"/>
              <a:gd name="T17" fmla="*/ 391 h 1780"/>
              <a:gd name="T18" fmla="*/ 828 w 2664"/>
              <a:gd name="T19" fmla="*/ 427 h 1780"/>
              <a:gd name="T20" fmla="*/ 927 w 2664"/>
              <a:gd name="T21" fmla="*/ 472 h 1780"/>
              <a:gd name="T22" fmla="*/ 1026 w 2664"/>
              <a:gd name="T23" fmla="*/ 535 h 1780"/>
              <a:gd name="T24" fmla="*/ 1071 w 2664"/>
              <a:gd name="T25" fmla="*/ 571 h 1780"/>
              <a:gd name="T26" fmla="*/ 1107 w 2664"/>
              <a:gd name="T27" fmla="*/ 580 h 1780"/>
              <a:gd name="T28" fmla="*/ 1224 w 2664"/>
              <a:gd name="T29" fmla="*/ 697 h 1780"/>
              <a:gd name="T30" fmla="*/ 1314 w 2664"/>
              <a:gd name="T31" fmla="*/ 760 h 1780"/>
              <a:gd name="T32" fmla="*/ 1584 w 2664"/>
              <a:gd name="T33" fmla="*/ 868 h 1780"/>
              <a:gd name="T34" fmla="*/ 1755 w 2664"/>
              <a:gd name="T35" fmla="*/ 940 h 1780"/>
              <a:gd name="T36" fmla="*/ 2106 w 2664"/>
              <a:gd name="T37" fmla="*/ 1102 h 1780"/>
              <a:gd name="T38" fmla="*/ 2241 w 2664"/>
              <a:gd name="T39" fmla="*/ 1183 h 1780"/>
              <a:gd name="T40" fmla="*/ 2277 w 2664"/>
              <a:gd name="T41" fmla="*/ 1192 h 1780"/>
              <a:gd name="T42" fmla="*/ 2412 w 2664"/>
              <a:gd name="T43" fmla="*/ 1255 h 1780"/>
              <a:gd name="T44" fmla="*/ 2502 w 2664"/>
              <a:gd name="T45" fmla="*/ 1300 h 1780"/>
              <a:gd name="T46" fmla="*/ 2574 w 2664"/>
              <a:gd name="T47" fmla="*/ 1354 h 1780"/>
              <a:gd name="T48" fmla="*/ 2601 w 2664"/>
              <a:gd name="T49" fmla="*/ 1372 h 1780"/>
              <a:gd name="T50" fmla="*/ 2664 w 2664"/>
              <a:gd name="T51" fmla="*/ 1396 h 1780"/>
              <a:gd name="T52" fmla="*/ 2664 w 2664"/>
              <a:gd name="T53" fmla="*/ 1780 h 1780"/>
              <a:gd name="T54" fmla="*/ 24 w 2664"/>
              <a:gd name="T55" fmla="*/ 1780 h 1780"/>
              <a:gd name="T56" fmla="*/ 24 w 2664"/>
              <a:gd name="T57" fmla="*/ 148 h 1780"/>
              <a:gd name="T58" fmla="*/ 0 w 2664"/>
              <a:gd name="T59" fmla="*/ 31 h 178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664"/>
              <a:gd name="T91" fmla="*/ 0 h 1780"/>
              <a:gd name="T92" fmla="*/ 2664 w 2664"/>
              <a:gd name="T93" fmla="*/ 1780 h 178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664" h="1780">
                <a:moveTo>
                  <a:pt x="0" y="31"/>
                </a:moveTo>
                <a:cubicBezTo>
                  <a:pt x="33" y="9"/>
                  <a:pt x="52" y="0"/>
                  <a:pt x="90" y="13"/>
                </a:cubicBezTo>
                <a:cubicBezTo>
                  <a:pt x="126" y="49"/>
                  <a:pt x="120" y="63"/>
                  <a:pt x="171" y="76"/>
                </a:cubicBezTo>
                <a:cubicBezTo>
                  <a:pt x="256" y="161"/>
                  <a:pt x="258" y="148"/>
                  <a:pt x="396" y="157"/>
                </a:cubicBezTo>
                <a:cubicBezTo>
                  <a:pt x="411" y="160"/>
                  <a:pt x="428" y="158"/>
                  <a:pt x="441" y="166"/>
                </a:cubicBezTo>
                <a:cubicBezTo>
                  <a:pt x="450" y="171"/>
                  <a:pt x="452" y="185"/>
                  <a:pt x="459" y="193"/>
                </a:cubicBezTo>
                <a:cubicBezTo>
                  <a:pt x="480" y="218"/>
                  <a:pt x="507" y="262"/>
                  <a:pt x="531" y="283"/>
                </a:cubicBezTo>
                <a:cubicBezTo>
                  <a:pt x="565" y="313"/>
                  <a:pt x="658" y="355"/>
                  <a:pt x="702" y="364"/>
                </a:cubicBezTo>
                <a:cubicBezTo>
                  <a:pt x="722" y="374"/>
                  <a:pt x="745" y="380"/>
                  <a:pt x="765" y="391"/>
                </a:cubicBezTo>
                <a:cubicBezTo>
                  <a:pt x="841" y="435"/>
                  <a:pt x="766" y="406"/>
                  <a:pt x="828" y="427"/>
                </a:cubicBezTo>
                <a:cubicBezTo>
                  <a:pt x="863" y="453"/>
                  <a:pt x="887" y="459"/>
                  <a:pt x="927" y="472"/>
                </a:cubicBezTo>
                <a:cubicBezTo>
                  <a:pt x="942" y="518"/>
                  <a:pt x="982" y="524"/>
                  <a:pt x="1026" y="535"/>
                </a:cubicBezTo>
                <a:cubicBezTo>
                  <a:pt x="1041" y="547"/>
                  <a:pt x="1054" y="562"/>
                  <a:pt x="1071" y="571"/>
                </a:cubicBezTo>
                <a:cubicBezTo>
                  <a:pt x="1082" y="577"/>
                  <a:pt x="1097" y="573"/>
                  <a:pt x="1107" y="580"/>
                </a:cubicBezTo>
                <a:cubicBezTo>
                  <a:pt x="1148" y="610"/>
                  <a:pt x="1188" y="661"/>
                  <a:pt x="1224" y="697"/>
                </a:cubicBezTo>
                <a:cubicBezTo>
                  <a:pt x="1293" y="766"/>
                  <a:pt x="1254" y="723"/>
                  <a:pt x="1314" y="760"/>
                </a:cubicBezTo>
                <a:cubicBezTo>
                  <a:pt x="1422" y="828"/>
                  <a:pt x="1457" y="855"/>
                  <a:pt x="1584" y="868"/>
                </a:cubicBezTo>
                <a:cubicBezTo>
                  <a:pt x="1641" y="891"/>
                  <a:pt x="1697" y="925"/>
                  <a:pt x="1755" y="940"/>
                </a:cubicBezTo>
                <a:cubicBezTo>
                  <a:pt x="1869" y="1008"/>
                  <a:pt x="1980" y="1060"/>
                  <a:pt x="2106" y="1102"/>
                </a:cubicBezTo>
                <a:cubicBezTo>
                  <a:pt x="2154" y="1118"/>
                  <a:pt x="2200" y="1156"/>
                  <a:pt x="2241" y="1183"/>
                </a:cubicBezTo>
                <a:cubicBezTo>
                  <a:pt x="2251" y="1190"/>
                  <a:pt x="2265" y="1188"/>
                  <a:pt x="2277" y="1192"/>
                </a:cubicBezTo>
                <a:cubicBezTo>
                  <a:pt x="2324" y="1210"/>
                  <a:pt x="2365" y="1239"/>
                  <a:pt x="2412" y="1255"/>
                </a:cubicBezTo>
                <a:cubicBezTo>
                  <a:pt x="2443" y="1286"/>
                  <a:pt x="2459" y="1289"/>
                  <a:pt x="2502" y="1300"/>
                </a:cubicBezTo>
                <a:cubicBezTo>
                  <a:pt x="2522" y="1331"/>
                  <a:pt x="2542" y="1336"/>
                  <a:pt x="2574" y="1354"/>
                </a:cubicBezTo>
                <a:cubicBezTo>
                  <a:pt x="2608" y="1373"/>
                  <a:pt x="2624" y="1372"/>
                  <a:pt x="2601" y="1372"/>
                </a:cubicBezTo>
                <a:lnTo>
                  <a:pt x="2664" y="1396"/>
                </a:lnTo>
                <a:lnTo>
                  <a:pt x="2664" y="1780"/>
                </a:lnTo>
                <a:lnTo>
                  <a:pt x="24" y="1780"/>
                </a:lnTo>
                <a:lnTo>
                  <a:pt x="24" y="148"/>
                </a:lnTo>
                <a:cubicBezTo>
                  <a:pt x="24" y="148"/>
                  <a:pt x="0" y="31"/>
                  <a:pt x="0" y="31"/>
                </a:cubicBezTo>
                <a:close/>
              </a:path>
            </a:pathLst>
          </a:custGeom>
          <a:pattFill prst="lgConfetti">
            <a:fgClr>
              <a:schemeClr val="folHlink"/>
            </a:fgClr>
            <a:bgClr>
              <a:schemeClr val="bg1"/>
            </a:bgClr>
          </a:pattFill>
          <a:ln w="9525">
            <a:solidFill>
              <a:schemeClr val="tx1"/>
            </a:solidFill>
            <a:round/>
            <a:headEnd/>
            <a:tailEnd/>
          </a:ln>
        </p:spPr>
        <p:txBody>
          <a:bodyPr/>
          <a:lstStyle/>
          <a:p>
            <a:endParaRPr lang="en-US" sz="2316">
              <a:latin typeface="Calibri" pitchFamily="34" charset="0"/>
            </a:endParaRPr>
          </a:p>
        </p:txBody>
      </p:sp>
      <p:sp>
        <p:nvSpPr>
          <p:cNvPr id="257029" name="Oval 1029"/>
          <p:cNvSpPr>
            <a:spLocks noChangeArrowheads="1"/>
          </p:cNvSpPr>
          <p:nvPr/>
        </p:nvSpPr>
        <p:spPr bwMode="auto">
          <a:xfrm>
            <a:off x="7024952" y="5798185"/>
            <a:ext cx="336127" cy="336127"/>
          </a:xfrm>
          <a:prstGeom prst="ellipse">
            <a:avLst/>
          </a:prstGeom>
          <a:gradFill rotWithShape="0">
            <a:gsLst>
              <a:gs pos="0">
                <a:schemeClr val="folHlink"/>
              </a:gs>
              <a:gs pos="100000">
                <a:schemeClr val="folHlink">
                  <a:gamma/>
                  <a:shade val="56078"/>
                  <a:invGamma/>
                </a:schemeClr>
              </a:gs>
            </a:gsLst>
            <a:path path="shape">
              <a:fillToRect l="50000" t="50000" r="50000" b="50000"/>
            </a:path>
          </a:gradFill>
          <a:ln w="9525">
            <a:solidFill>
              <a:schemeClr val="tx1"/>
            </a:solidFill>
            <a:round/>
            <a:headEnd/>
            <a:tailEnd/>
          </a:ln>
          <a:effectLst/>
        </p:spPr>
        <p:txBody>
          <a:bodyPr wrap="none" anchor="ctr"/>
          <a:lstStyle/>
          <a:p>
            <a:pPr>
              <a:defRPr/>
            </a:pPr>
            <a:endParaRPr lang="en-US" sz="2316"/>
          </a:p>
        </p:txBody>
      </p:sp>
      <p:sp>
        <p:nvSpPr>
          <p:cNvPr id="15366" name="Line 1030"/>
          <p:cNvSpPr>
            <a:spLocks noChangeShapeType="1"/>
          </p:cNvSpPr>
          <p:nvPr/>
        </p:nvSpPr>
        <p:spPr bwMode="auto">
          <a:xfrm>
            <a:off x="3495623" y="4033520"/>
            <a:ext cx="4957868" cy="0"/>
          </a:xfrm>
          <a:prstGeom prst="line">
            <a:avLst/>
          </a:prstGeom>
          <a:noFill/>
          <a:ln w="9525">
            <a:solidFill>
              <a:schemeClr val="tx1"/>
            </a:solidFill>
            <a:prstDash val="dash"/>
            <a:round/>
            <a:headEnd/>
            <a:tailEnd/>
          </a:ln>
        </p:spPr>
        <p:txBody>
          <a:bodyPr/>
          <a:lstStyle/>
          <a:p>
            <a:endParaRPr lang="en-US" sz="2316"/>
          </a:p>
        </p:txBody>
      </p:sp>
      <p:sp>
        <p:nvSpPr>
          <p:cNvPr id="15367" name="Line 1031"/>
          <p:cNvSpPr>
            <a:spLocks noChangeShapeType="1"/>
          </p:cNvSpPr>
          <p:nvPr/>
        </p:nvSpPr>
        <p:spPr bwMode="auto">
          <a:xfrm>
            <a:off x="6940921" y="5966248"/>
            <a:ext cx="1512570" cy="0"/>
          </a:xfrm>
          <a:prstGeom prst="line">
            <a:avLst/>
          </a:prstGeom>
          <a:noFill/>
          <a:ln w="9525">
            <a:solidFill>
              <a:schemeClr val="tx1"/>
            </a:solidFill>
            <a:prstDash val="dash"/>
            <a:round/>
            <a:headEnd/>
            <a:tailEnd/>
          </a:ln>
        </p:spPr>
        <p:txBody>
          <a:bodyPr/>
          <a:lstStyle/>
          <a:p>
            <a:endParaRPr lang="en-US" sz="2316"/>
          </a:p>
        </p:txBody>
      </p:sp>
      <p:sp>
        <p:nvSpPr>
          <p:cNvPr id="15368" name="Freeform 1032"/>
          <p:cNvSpPr>
            <a:spLocks/>
          </p:cNvSpPr>
          <p:nvPr/>
        </p:nvSpPr>
        <p:spPr bwMode="auto">
          <a:xfrm>
            <a:off x="3999812" y="4033520"/>
            <a:ext cx="3109172" cy="1764665"/>
          </a:xfrm>
          <a:custGeom>
            <a:avLst/>
            <a:gdLst>
              <a:gd name="T0" fmla="*/ 0 w 1776"/>
              <a:gd name="T1" fmla="*/ 0 h 1008"/>
              <a:gd name="T2" fmla="*/ 240 w 1776"/>
              <a:gd name="T3" fmla="*/ 288 h 1008"/>
              <a:gd name="T4" fmla="*/ 576 w 1776"/>
              <a:gd name="T5" fmla="*/ 528 h 1008"/>
              <a:gd name="T6" fmla="*/ 1008 w 1776"/>
              <a:gd name="T7" fmla="*/ 720 h 1008"/>
              <a:gd name="T8" fmla="*/ 1584 w 1776"/>
              <a:gd name="T9" fmla="*/ 816 h 1008"/>
              <a:gd name="T10" fmla="*/ 1776 w 1776"/>
              <a:gd name="T11" fmla="*/ 1008 h 1008"/>
              <a:gd name="T12" fmla="*/ 0 60000 65536"/>
              <a:gd name="T13" fmla="*/ 0 60000 65536"/>
              <a:gd name="T14" fmla="*/ 0 60000 65536"/>
              <a:gd name="T15" fmla="*/ 0 60000 65536"/>
              <a:gd name="T16" fmla="*/ 0 60000 65536"/>
              <a:gd name="T17" fmla="*/ 0 60000 65536"/>
              <a:gd name="T18" fmla="*/ 0 w 1776"/>
              <a:gd name="T19" fmla="*/ 0 h 1008"/>
              <a:gd name="T20" fmla="*/ 1776 w 1776"/>
              <a:gd name="T21" fmla="*/ 1008 h 1008"/>
            </a:gdLst>
            <a:ahLst/>
            <a:cxnLst>
              <a:cxn ang="T12">
                <a:pos x="T0" y="T1"/>
              </a:cxn>
              <a:cxn ang="T13">
                <a:pos x="T2" y="T3"/>
              </a:cxn>
              <a:cxn ang="T14">
                <a:pos x="T4" y="T5"/>
              </a:cxn>
              <a:cxn ang="T15">
                <a:pos x="T6" y="T7"/>
              </a:cxn>
              <a:cxn ang="T16">
                <a:pos x="T8" y="T9"/>
              </a:cxn>
              <a:cxn ang="T17">
                <a:pos x="T10" y="T11"/>
              </a:cxn>
            </a:cxnLst>
            <a:rect l="T18" t="T19" r="T20" b="T21"/>
            <a:pathLst>
              <a:path w="1776" h="1008">
                <a:moveTo>
                  <a:pt x="0" y="0"/>
                </a:moveTo>
                <a:cubicBezTo>
                  <a:pt x="40" y="48"/>
                  <a:pt x="144" y="200"/>
                  <a:pt x="240" y="288"/>
                </a:cubicBezTo>
                <a:cubicBezTo>
                  <a:pt x="336" y="376"/>
                  <a:pt x="448" y="456"/>
                  <a:pt x="576" y="528"/>
                </a:cubicBezTo>
                <a:cubicBezTo>
                  <a:pt x="704" y="600"/>
                  <a:pt x="840" y="672"/>
                  <a:pt x="1008" y="720"/>
                </a:cubicBezTo>
                <a:cubicBezTo>
                  <a:pt x="1176" y="768"/>
                  <a:pt x="1456" y="768"/>
                  <a:pt x="1584" y="816"/>
                </a:cubicBezTo>
                <a:cubicBezTo>
                  <a:pt x="1712" y="864"/>
                  <a:pt x="1744" y="936"/>
                  <a:pt x="1776" y="1008"/>
                </a:cubicBezTo>
              </a:path>
            </a:pathLst>
          </a:custGeom>
          <a:noFill/>
          <a:ln w="76200">
            <a:solidFill>
              <a:schemeClr val="folHlink"/>
            </a:solidFill>
            <a:round/>
            <a:headEnd/>
            <a:tailEnd/>
          </a:ln>
        </p:spPr>
        <p:txBody>
          <a:bodyPr/>
          <a:lstStyle/>
          <a:p>
            <a:endParaRPr lang="en-US" sz="2316">
              <a:latin typeface="Calibri" pitchFamily="34" charset="0"/>
            </a:endParaRPr>
          </a:p>
        </p:txBody>
      </p:sp>
      <p:sp>
        <p:nvSpPr>
          <p:cNvPr id="15369" name="Freeform 1033"/>
          <p:cNvSpPr>
            <a:spLocks/>
          </p:cNvSpPr>
          <p:nvPr/>
        </p:nvSpPr>
        <p:spPr bwMode="auto">
          <a:xfrm>
            <a:off x="3411591" y="3865457"/>
            <a:ext cx="588222" cy="168063"/>
          </a:xfrm>
          <a:custGeom>
            <a:avLst/>
            <a:gdLst>
              <a:gd name="T0" fmla="*/ 0 w 336"/>
              <a:gd name="T1" fmla="*/ 0 h 96"/>
              <a:gd name="T2" fmla="*/ 336 w 336"/>
              <a:gd name="T3" fmla="*/ 96 h 96"/>
              <a:gd name="T4" fmla="*/ 0 60000 65536"/>
              <a:gd name="T5" fmla="*/ 0 60000 65536"/>
              <a:gd name="T6" fmla="*/ 0 w 336"/>
              <a:gd name="T7" fmla="*/ 0 h 96"/>
              <a:gd name="T8" fmla="*/ 336 w 336"/>
              <a:gd name="T9" fmla="*/ 96 h 96"/>
            </a:gdLst>
            <a:ahLst/>
            <a:cxnLst>
              <a:cxn ang="T4">
                <a:pos x="T0" y="T1"/>
              </a:cxn>
              <a:cxn ang="T5">
                <a:pos x="T2" y="T3"/>
              </a:cxn>
            </a:cxnLst>
            <a:rect l="T6" t="T7" r="T8" b="T9"/>
            <a:pathLst>
              <a:path w="336" h="96">
                <a:moveTo>
                  <a:pt x="0" y="0"/>
                </a:moveTo>
                <a:cubicBezTo>
                  <a:pt x="120" y="16"/>
                  <a:pt x="280" y="80"/>
                  <a:pt x="336" y="96"/>
                </a:cubicBezTo>
              </a:path>
            </a:pathLst>
          </a:custGeom>
          <a:noFill/>
          <a:ln w="76200">
            <a:solidFill>
              <a:schemeClr val="bg2"/>
            </a:solidFill>
            <a:round/>
            <a:headEnd/>
            <a:tailEnd/>
          </a:ln>
        </p:spPr>
        <p:txBody>
          <a:bodyPr/>
          <a:lstStyle/>
          <a:p>
            <a:endParaRPr lang="en-US" sz="2316">
              <a:latin typeface="Calibri" pitchFamily="34" charset="0"/>
            </a:endParaRPr>
          </a:p>
        </p:txBody>
      </p:sp>
      <p:sp>
        <p:nvSpPr>
          <p:cNvPr id="15370" name="Line 1034"/>
          <p:cNvSpPr>
            <a:spLocks noChangeShapeType="1"/>
          </p:cNvSpPr>
          <p:nvPr/>
        </p:nvSpPr>
        <p:spPr bwMode="auto">
          <a:xfrm>
            <a:off x="8285427" y="4033520"/>
            <a:ext cx="0" cy="1932728"/>
          </a:xfrm>
          <a:prstGeom prst="line">
            <a:avLst/>
          </a:prstGeom>
          <a:noFill/>
          <a:ln w="9525">
            <a:solidFill>
              <a:schemeClr val="tx1"/>
            </a:solidFill>
            <a:round/>
            <a:headEnd type="stealth" w="med" len="lg"/>
            <a:tailEnd type="stealth" w="med" len="lg"/>
          </a:ln>
        </p:spPr>
        <p:txBody>
          <a:bodyPr/>
          <a:lstStyle/>
          <a:p>
            <a:endParaRPr lang="en-US" sz="2316"/>
          </a:p>
        </p:txBody>
      </p:sp>
      <p:sp>
        <p:nvSpPr>
          <p:cNvPr id="15371" name="Text Box 1035"/>
          <p:cNvSpPr txBox="1">
            <a:spLocks noChangeArrowheads="1"/>
          </p:cNvSpPr>
          <p:nvPr/>
        </p:nvSpPr>
        <p:spPr bwMode="auto">
          <a:xfrm>
            <a:off x="8033332" y="4789805"/>
            <a:ext cx="504190" cy="363818"/>
          </a:xfrm>
          <a:prstGeom prst="rect">
            <a:avLst/>
          </a:prstGeom>
          <a:solidFill>
            <a:schemeClr val="bg1"/>
          </a:solidFill>
          <a:ln w="9525">
            <a:noFill/>
            <a:miter lim="800000"/>
            <a:headEnd/>
            <a:tailEnd/>
          </a:ln>
        </p:spPr>
        <p:txBody>
          <a:bodyPr>
            <a:spAutoFit/>
          </a:bodyPr>
          <a:lstStyle/>
          <a:p>
            <a:pPr>
              <a:spcBef>
                <a:spcPct val="50000"/>
              </a:spcBef>
            </a:pPr>
            <a:r>
              <a:rPr lang="en-US" sz="1764">
                <a:latin typeface="Calibri" pitchFamily="34" charset="0"/>
              </a:rPr>
              <a:t>H</a:t>
            </a:r>
            <a:r>
              <a:rPr lang="en-US" sz="1764" baseline="-25000">
                <a:latin typeface="Calibri" pitchFamily="34" charset="0"/>
              </a:rPr>
              <a:t>1</a:t>
            </a:r>
          </a:p>
        </p:txBody>
      </p:sp>
    </p:spTree>
    <p:extLst>
      <p:ext uri="{BB962C8B-B14F-4D97-AF65-F5344CB8AC3E}">
        <p14:creationId xmlns:p14="http://schemas.microsoft.com/office/powerpoint/2010/main" val="127022360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260" y="3470793"/>
            <a:ext cx="3998507" cy="3175697"/>
          </a:xfrm>
          <a:prstGeom prst="rect">
            <a:avLst/>
          </a:prstGeom>
          <a:noFill/>
          <a:ln w="9525">
            <a:noFill/>
            <a:miter lim="800000"/>
            <a:headEnd/>
            <a:tailEnd/>
          </a:ln>
          <a:effectLst>
            <a:outerShdw dist="35921" dir="2700000" algn="ctr" rotWithShape="0">
              <a:schemeClr val="bg2">
                <a:alpha val="74997"/>
              </a:schemeClr>
            </a:outerShdw>
          </a:effectLst>
        </p:spPr>
      </p:pic>
      <p:pic>
        <p:nvPicPr>
          <p:cNvPr id="6"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4822623" y="3463790"/>
            <a:ext cx="5283491" cy="3175697"/>
          </a:xfrm>
          <a:prstGeom prst="rect">
            <a:avLst/>
          </a:prstGeom>
          <a:effectLst>
            <a:outerShdw dist="35921" dir="2700000" algn="ctr" rotWithShape="0">
              <a:schemeClr val="bg2">
                <a:alpha val="74997"/>
              </a:schemeClr>
            </a:outerShdw>
          </a:effectLst>
        </p:spPr>
      </p:pic>
      <p:sp>
        <p:nvSpPr>
          <p:cNvPr id="7" name="Rectangle 1026"/>
          <p:cNvSpPr txBox="1">
            <a:spLocks noChangeArrowheads="1"/>
          </p:cNvSpPr>
          <p:nvPr/>
        </p:nvSpPr>
        <p:spPr>
          <a:xfrm>
            <a:off x="527050" y="931876"/>
            <a:ext cx="9627156" cy="746256"/>
          </a:xfrm>
          <a:prstGeom prst="rect">
            <a:avLst/>
          </a:prstGeom>
        </p:spPr>
        <p:txBody>
          <a:bodyPr vert="horz" lIns="0" tIns="52144" rIns="104287" bIns="52144" rtlCol="0" anchor="b">
            <a:noAutofit/>
          </a:bodyPr>
          <a:lstStyle>
            <a:lvl1pPr algn="l" defTabSz="521437" rtl="0" eaLnBrk="1" latinLnBrk="0" hangingPunct="1">
              <a:lnSpc>
                <a:spcPct val="100000"/>
              </a:lnSpc>
              <a:spcBef>
                <a:spcPct val="0"/>
              </a:spcBef>
              <a:buNone/>
              <a:defRPr sz="3000" kern="1200">
                <a:solidFill>
                  <a:schemeClr val="tx2"/>
                </a:solidFill>
                <a:latin typeface="+mj-lt"/>
                <a:ea typeface="+mj-ea"/>
                <a:cs typeface="+mj-cs"/>
              </a:defRPr>
            </a:lvl1pPr>
          </a:lstStyle>
          <a:p>
            <a:r>
              <a:rPr lang="en-US" dirty="0" smtClean="0"/>
              <a:t>Measuring head: </a:t>
            </a:r>
            <a:r>
              <a:rPr lang="en-US" dirty="0"/>
              <a:t>Plastic tube filled with water</a:t>
            </a:r>
            <a:endParaRPr lang="en-US" dirty="0" smtClean="0"/>
          </a:p>
        </p:txBody>
      </p:sp>
    </p:spTree>
    <p:extLst>
      <p:ext uri="{BB962C8B-B14F-4D97-AF65-F5344CB8AC3E}">
        <p14:creationId xmlns:p14="http://schemas.microsoft.com/office/powerpoint/2010/main" val="172780803"/>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Measuring flow</a:t>
            </a:r>
            <a:endParaRPr lang="en-US" dirty="0"/>
          </a:p>
        </p:txBody>
      </p:sp>
      <p:pic>
        <p:nvPicPr>
          <p:cNvPr id="3" name="Picture 6"/>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097860" y="1495425"/>
            <a:ext cx="3941763" cy="5257800"/>
          </a:xfrm>
          <a:prstGeom prst="rect">
            <a:avLst/>
          </a:prstGeom>
          <a:noFill/>
          <a:ln w="9525">
            <a:noFill/>
            <a:miter lim="800000"/>
            <a:headEnd/>
            <a:tailEnd/>
          </a:ln>
        </p:spPr>
      </p:pic>
      <p:pic>
        <p:nvPicPr>
          <p:cNvPr id="4" name="Picture 7"/>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754460" y="4391025"/>
            <a:ext cx="3938588" cy="2952750"/>
          </a:xfrm>
          <a:prstGeom prst="rect">
            <a:avLst/>
          </a:prstGeom>
          <a:noFill/>
          <a:ln w="9525">
            <a:noFill/>
            <a:miter lim="800000"/>
            <a:headEnd/>
            <a:tailEnd/>
          </a:ln>
        </p:spPr>
      </p:pic>
    </p:spTree>
    <p:extLst>
      <p:ext uri="{BB962C8B-B14F-4D97-AF65-F5344CB8AC3E}">
        <p14:creationId xmlns:p14="http://schemas.microsoft.com/office/powerpoint/2010/main" val="793349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026"/>
          <p:cNvSpPr>
            <a:spLocks noGrp="1" noChangeArrowheads="1"/>
          </p:cNvSpPr>
          <p:nvPr>
            <p:ph type="title"/>
          </p:nvPr>
        </p:nvSpPr>
        <p:spPr/>
        <p:txBody>
          <a:bodyPr/>
          <a:lstStyle/>
          <a:p>
            <a:r>
              <a:rPr lang="en-US" dirty="0" smtClean="0"/>
              <a:t>Measuring flow: Bucket Method</a:t>
            </a:r>
            <a:br>
              <a:rPr lang="en-US" dirty="0" smtClean="0"/>
            </a:br>
            <a:endParaRPr lang="en-US" dirty="0" smtClean="0"/>
          </a:p>
        </p:txBody>
      </p:sp>
      <mc:AlternateContent xmlns:mc="http://schemas.openxmlformats.org/markup-compatibility/2006" xmlns:a14="http://schemas.microsoft.com/office/drawing/2010/main">
        <mc:Choice Requires="a14">
          <p:sp>
            <p:nvSpPr>
              <p:cNvPr id="5" name="Content Placeholder 4"/>
              <p:cNvSpPr>
                <a:spLocks noGrp="1"/>
              </p:cNvSpPr>
              <p:nvPr>
                <p:ph idx="1"/>
              </p:nvPr>
            </p:nvSpPr>
            <p:spPr>
              <a:xfrm>
                <a:off x="5512382" y="1641244"/>
                <a:ext cx="5104924" cy="1265728"/>
              </a:xfrm>
            </p:spPr>
            <p:txBody>
              <a:bodyPr>
                <a:norm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𝐹𝑙𝑜𝑤</m:t>
                      </m:r>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𝑏𝑢𝑐𝑘𝑒𝑡</m:t>
                          </m:r>
                          <m:r>
                            <a:rPr lang="en-US" b="0" i="1" smtClean="0">
                              <a:latin typeface="Cambria Math" panose="02040503050406030204" pitchFamily="18" charset="0"/>
                            </a:rPr>
                            <m:t> </m:t>
                          </m:r>
                          <m:r>
                            <a:rPr lang="en-US" b="0" i="1" smtClean="0">
                              <a:latin typeface="Cambria Math" panose="02040503050406030204" pitchFamily="18" charset="0"/>
                            </a:rPr>
                            <m:t>𝑣𝑜𝑙𝑢𝑚𝑒</m:t>
                          </m:r>
                          <m:r>
                            <a:rPr lang="en-US" b="0" i="1" smtClean="0">
                              <a:latin typeface="Cambria Math" panose="02040503050406030204" pitchFamily="18" charset="0"/>
                            </a:rPr>
                            <m:t>  (</m:t>
                          </m:r>
                          <m:r>
                            <a:rPr lang="en-US" b="0" i="1" smtClean="0">
                              <a:latin typeface="Cambria Math" panose="02040503050406030204" pitchFamily="18" charset="0"/>
                            </a:rPr>
                            <m:t>𝑙𝑖𝑡𝑒𝑟𝑠</m:t>
                          </m:r>
                          <m:r>
                            <a:rPr lang="en-US" b="0" i="1" smtClean="0">
                              <a:latin typeface="Cambria Math" panose="02040503050406030204" pitchFamily="18" charset="0"/>
                            </a:rPr>
                            <m:t>)</m:t>
                          </m:r>
                        </m:num>
                        <m:den>
                          <m:r>
                            <a:rPr lang="en-US" b="0" i="1" smtClean="0">
                              <a:latin typeface="Cambria Math" panose="02040503050406030204" pitchFamily="18" charset="0"/>
                            </a:rPr>
                            <m:t>𝑡𝑖𝑚𝑒</m:t>
                          </m:r>
                          <m:r>
                            <a:rPr lang="en-US" b="0" i="1" smtClean="0">
                              <a:latin typeface="Cambria Math" panose="02040503050406030204" pitchFamily="18" charset="0"/>
                            </a:rPr>
                            <m:t> </m:t>
                          </m:r>
                          <m:r>
                            <a:rPr lang="en-US" b="0" i="1" smtClean="0">
                              <a:latin typeface="Cambria Math" panose="02040503050406030204" pitchFamily="18" charset="0"/>
                            </a:rPr>
                            <m:t>𝑡𝑜</m:t>
                          </m:r>
                          <m:r>
                            <a:rPr lang="en-US" b="0" i="1" smtClean="0">
                              <a:latin typeface="Cambria Math" panose="02040503050406030204" pitchFamily="18" charset="0"/>
                            </a:rPr>
                            <m:t> </m:t>
                          </m:r>
                          <m:r>
                            <a:rPr lang="en-US" b="0" i="1" smtClean="0">
                              <a:latin typeface="Cambria Math" panose="02040503050406030204" pitchFamily="18" charset="0"/>
                            </a:rPr>
                            <m:t>𝑓𝑖𝑙𝑙</m:t>
                          </m:r>
                          <m:r>
                            <a:rPr lang="en-US" b="0" i="1" smtClean="0">
                              <a:latin typeface="Cambria Math" panose="02040503050406030204" pitchFamily="18" charset="0"/>
                            </a:rPr>
                            <m:t> (</m:t>
                          </m:r>
                          <m:r>
                            <a:rPr lang="en-US" b="0" i="1" smtClean="0">
                              <a:latin typeface="Cambria Math" panose="02040503050406030204" pitchFamily="18" charset="0"/>
                            </a:rPr>
                            <m:t>𝑠𝑒𝑐𝑜𝑛𝑑𝑠</m:t>
                          </m:r>
                          <m:r>
                            <a:rPr lang="en-US" b="0" i="1" smtClean="0">
                              <a:latin typeface="Cambria Math" panose="02040503050406030204" pitchFamily="18" charset="0"/>
                            </a:rPr>
                            <m:t>)</m:t>
                          </m:r>
                        </m:den>
                      </m:f>
                    </m:oMath>
                  </m:oMathPara>
                </a14:m>
                <a:endParaRPr lang="en-US" dirty="0"/>
              </a:p>
            </p:txBody>
          </p:sp>
        </mc:Choice>
        <mc:Fallback xmlns="">
          <p:sp>
            <p:nvSpPr>
              <p:cNvPr id="5" name="Content Placeholder 4"/>
              <p:cNvSpPr>
                <a:spLocks noGrp="1" noRot="1" noChangeAspect="1" noMove="1" noResize="1" noEditPoints="1" noAdjustHandles="1" noChangeArrowheads="1" noChangeShapeType="1" noTextEdit="1"/>
              </p:cNvSpPr>
              <p:nvPr>
                <p:ph idx="1"/>
              </p:nvPr>
            </p:nvSpPr>
            <p:spPr>
              <a:xfrm>
                <a:off x="4724400" y="1488281"/>
                <a:ext cx="4629150" cy="1147763"/>
              </a:xfrm>
              <a:blipFill rotWithShape="0">
                <a:blip r:embed="rId3"/>
                <a:stretch>
                  <a:fillRect/>
                </a:stretch>
              </a:blipFill>
            </p:spPr>
            <p:txBody>
              <a:bodyPr/>
              <a:lstStyle/>
              <a:p>
                <a:r>
                  <a:rPr lang="en-US">
                    <a:noFill/>
                  </a:rPr>
                  <a:t> </a:t>
                </a:r>
              </a:p>
            </p:txBody>
          </p:sp>
        </mc:Fallback>
      </mc:AlternateContent>
      <p:pic>
        <p:nvPicPr>
          <p:cNvPr id="17411" name="Picture 1027" descr="BucketMethod"/>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638546" y="1752410"/>
            <a:ext cx="4873837" cy="3625617"/>
          </a:xfrm>
          <a:prstGeom prst="rect">
            <a:avLst/>
          </a:prstGeom>
          <a:noFill/>
          <a:ln w="9525">
            <a:noFill/>
            <a:miter lim="800000"/>
            <a:headEnd/>
            <a:tailEnd/>
          </a:ln>
        </p:spPr>
      </p:pic>
      <p:pic>
        <p:nvPicPr>
          <p:cNvPr id="17412" name="Picture 1029"/>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5680446" y="3949488"/>
            <a:ext cx="4201583" cy="3151188"/>
          </a:xfrm>
          <a:prstGeom prst="rect">
            <a:avLst/>
          </a:prstGeom>
          <a:noFill/>
          <a:ln w="9525">
            <a:noFill/>
            <a:miter lim="800000"/>
            <a:headEnd/>
            <a:tailEnd/>
          </a:ln>
        </p:spPr>
      </p:pic>
      <p:sp>
        <p:nvSpPr>
          <p:cNvPr id="6" name="TextBox 5"/>
          <p:cNvSpPr txBox="1"/>
          <p:nvPr/>
        </p:nvSpPr>
        <p:spPr>
          <a:xfrm>
            <a:off x="470483" y="5525083"/>
            <a:ext cx="5041900" cy="1874231"/>
          </a:xfrm>
          <a:prstGeom prst="rect">
            <a:avLst/>
          </a:prstGeom>
          <a:noFill/>
        </p:spPr>
        <p:txBody>
          <a:bodyPr wrap="square" rtlCol="0">
            <a:spAutoFit/>
          </a:bodyPr>
          <a:lstStyle/>
          <a:p>
            <a:r>
              <a:rPr lang="en-US" sz="2316" dirty="0"/>
              <a:t>Tips:</a:t>
            </a:r>
          </a:p>
          <a:p>
            <a:pPr marL="315125" indent="-315125">
              <a:buFont typeface="Arial" panose="020B0604020202020204" pitchFamily="34" charset="0"/>
              <a:buChar char="•"/>
            </a:pPr>
            <a:r>
              <a:rPr lang="en-US" sz="2316" dirty="0"/>
              <a:t>Use large bucket</a:t>
            </a:r>
          </a:p>
          <a:p>
            <a:pPr marL="315125" indent="-315125">
              <a:buFont typeface="Arial" panose="020B0604020202020204" pitchFamily="34" charset="0"/>
              <a:buChar char="•"/>
            </a:pPr>
            <a:r>
              <a:rPr lang="en-US" sz="2316" dirty="0"/>
              <a:t>Do several trials and average</a:t>
            </a:r>
          </a:p>
          <a:p>
            <a:pPr marL="315125" indent="-315125">
              <a:buFont typeface="Arial" panose="020B0604020202020204" pitchFamily="34" charset="0"/>
              <a:buChar char="•"/>
            </a:pPr>
            <a:r>
              <a:rPr lang="en-US" sz="2316" dirty="0"/>
              <a:t>If parallel waterfalls, calculate each separately.</a:t>
            </a:r>
          </a:p>
        </p:txBody>
      </p:sp>
    </p:spTree>
    <p:extLst>
      <p:ext uri="{BB962C8B-B14F-4D97-AF65-F5344CB8AC3E}">
        <p14:creationId xmlns:p14="http://schemas.microsoft.com/office/powerpoint/2010/main" val="37300006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pPr>
              <a:lnSpc>
                <a:spcPct val="80000"/>
              </a:lnSpc>
            </a:pPr>
            <a:r>
              <a:rPr lang="en-US" dirty="0"/>
              <a:t>Micro-hydro system overview</a:t>
            </a:r>
          </a:p>
        </p:txBody>
      </p:sp>
      <p:sp>
        <p:nvSpPr>
          <p:cNvPr id="9" name="Subtitle 8"/>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470369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26"/>
          <p:cNvSpPr>
            <a:spLocks noGrp="1" noChangeArrowheads="1"/>
          </p:cNvSpPr>
          <p:nvPr>
            <p:ph type="title"/>
          </p:nvPr>
        </p:nvSpPr>
        <p:spPr/>
        <p:txBody>
          <a:bodyPr/>
          <a:lstStyle/>
          <a:p>
            <a:r>
              <a:rPr lang="en-US" dirty="0"/>
              <a:t>Measuring flow: Float </a:t>
            </a:r>
            <a:r>
              <a:rPr lang="en-US" dirty="0" smtClean="0"/>
              <a:t>Method</a:t>
            </a:r>
          </a:p>
        </p:txBody>
      </p:sp>
      <p:pic>
        <p:nvPicPr>
          <p:cNvPr id="18435" name="Picture 1028"/>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625918" y="1988750"/>
            <a:ext cx="7436803" cy="3585351"/>
          </a:xfrm>
          <a:prstGeom prst="rect">
            <a:avLst/>
          </a:prstGeom>
          <a:noFill/>
          <a:ln w="9525">
            <a:noFill/>
            <a:miter lim="800000"/>
            <a:headEnd/>
            <a:tailEnd/>
          </a:ln>
        </p:spPr>
      </p:pic>
      <p:sp>
        <p:nvSpPr>
          <p:cNvPr id="18436" name="Rectangle 1029"/>
          <p:cNvSpPr>
            <a:spLocks noChangeArrowheads="1"/>
          </p:cNvSpPr>
          <p:nvPr/>
        </p:nvSpPr>
        <p:spPr bwMode="auto">
          <a:xfrm>
            <a:off x="1646926" y="5966248"/>
            <a:ext cx="7198637" cy="635430"/>
          </a:xfrm>
          <a:prstGeom prst="rect">
            <a:avLst/>
          </a:prstGeom>
          <a:noFill/>
          <a:ln w="9525">
            <a:noFill/>
            <a:miter lim="800000"/>
            <a:headEnd/>
            <a:tailEnd/>
          </a:ln>
        </p:spPr>
        <p:txBody>
          <a:bodyPr wrap="none">
            <a:spAutoFit/>
          </a:bodyPr>
          <a:lstStyle/>
          <a:p>
            <a:r>
              <a:rPr lang="en-GB" sz="3529" b="1">
                <a:latin typeface="Calibri" pitchFamily="34" charset="0"/>
              </a:rPr>
              <a:t>Flow = area x average stream velocity</a:t>
            </a:r>
            <a:endParaRPr lang="en-US" sz="3529" b="1">
              <a:latin typeface="Calibri" pitchFamily="34" charset="0"/>
            </a:endParaRPr>
          </a:p>
        </p:txBody>
      </p:sp>
    </p:spTree>
    <p:extLst>
      <p:ext uri="{BB962C8B-B14F-4D97-AF65-F5344CB8AC3E}">
        <p14:creationId xmlns:p14="http://schemas.microsoft.com/office/powerpoint/2010/main" val="305224753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Measuring flow: </a:t>
            </a:r>
            <a:r>
              <a:rPr lang="en-US" dirty="0" smtClean="0"/>
              <a:t>Salt </a:t>
            </a:r>
            <a:r>
              <a:rPr lang="en-US" dirty="0"/>
              <a:t>Dilution </a:t>
            </a:r>
            <a:r>
              <a:rPr lang="en-US" dirty="0" smtClean="0"/>
              <a:t>Method</a:t>
            </a:r>
            <a:endParaRPr lang="id-ID" dirty="0"/>
          </a:p>
        </p:txBody>
      </p:sp>
      <p:sp>
        <p:nvSpPr>
          <p:cNvPr id="3" name="Content Placeholder 2"/>
          <p:cNvSpPr>
            <a:spLocks noGrp="1"/>
          </p:cNvSpPr>
          <p:nvPr>
            <p:ph idx="1"/>
          </p:nvPr>
        </p:nvSpPr>
        <p:spPr>
          <a:xfrm>
            <a:off x="1056719" y="1800664"/>
            <a:ext cx="4128782" cy="3920105"/>
          </a:xfrm>
        </p:spPr>
        <p:txBody>
          <a:bodyPr/>
          <a:lstStyle/>
          <a:p>
            <a:r>
              <a:rPr lang="en-US" b="0" dirty="0">
                <a:solidFill>
                  <a:schemeClr val="tx1"/>
                </a:solidFill>
              </a:rPr>
              <a:t>A known volume of salt solution is added to a turbulent stretch of the river, and the increase in electrical conductivity is measured downstream, after the salt is well mixed into the flow. The more the salt is diluted, the higher the flow.</a:t>
            </a:r>
            <a:endParaRPr lang="id-ID" b="0" dirty="0">
              <a:solidFill>
                <a:schemeClr val="tx1"/>
              </a:solidFill>
            </a:endParaRPr>
          </a:p>
        </p:txBody>
      </p:sp>
      <p:pic>
        <p:nvPicPr>
          <p:cNvPr id="4" name="Picture 1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340628" y="1721242"/>
            <a:ext cx="4402910" cy="2223338"/>
          </a:xfrm>
          <a:prstGeom prst="rect">
            <a:avLst/>
          </a:prstGeom>
          <a:noFill/>
          <a:ln w="9525">
            <a:noFill/>
            <a:miter lim="800000"/>
            <a:headEnd/>
            <a:tailEnd/>
          </a:ln>
          <a:effectLst>
            <a:outerShdw dist="35921" dir="2700000" algn="ctr" rotWithShape="0">
              <a:schemeClr val="bg2">
                <a:alpha val="74997"/>
              </a:schemeClr>
            </a:outerShdw>
          </a:effectLst>
        </p:spPr>
      </p:pic>
      <p:pic>
        <p:nvPicPr>
          <p:cNvPr id="4100" name="Picture 4" descr="https://i.ytimg.com/vi/Mu9sAW5ZnVw/maxresdefaul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40628" y="3987690"/>
            <a:ext cx="4413773" cy="248274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6719" y="4662670"/>
            <a:ext cx="3587030" cy="2116197"/>
          </a:xfrm>
          <a:prstGeom prst="rect">
            <a:avLst/>
          </a:prstGeom>
        </p:spPr>
      </p:pic>
    </p:spTree>
    <p:extLst>
      <p:ext uri="{BB962C8B-B14F-4D97-AF65-F5344CB8AC3E}">
        <p14:creationId xmlns:p14="http://schemas.microsoft.com/office/powerpoint/2010/main" val="1857994462"/>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Salt dilution method example – Shan State</a:t>
            </a:r>
            <a:endParaRPr lang="en-US" dirty="0"/>
          </a:p>
        </p:txBody>
      </p:sp>
      <p:sp>
        <p:nvSpPr>
          <p:cNvPr id="3" name="Footer Placeholder 2"/>
          <p:cNvSpPr>
            <a:spLocks noGrp="1"/>
          </p:cNvSpPr>
          <p:nvPr>
            <p:ph type="ftr" sz="quarter" idx="10"/>
          </p:nvPr>
        </p:nvSpPr>
        <p:spPr/>
        <p:txBody>
          <a:bodyPr/>
          <a:lstStyle/>
          <a:p>
            <a:endParaRPr lang="id-ID"/>
          </a:p>
        </p:txBody>
      </p:sp>
      <p:pic>
        <p:nvPicPr>
          <p:cNvPr id="5" name="Picture 4">
            <a:hlinkClick r:id="rId3" action="ppaction://hlinkfile"/>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199" y="1844388"/>
            <a:ext cx="10280908" cy="4951268"/>
          </a:xfrm>
          <a:prstGeom prst="rect">
            <a:avLst/>
          </a:prstGeom>
        </p:spPr>
      </p:pic>
    </p:spTree>
    <p:extLst>
      <p:ext uri="{BB962C8B-B14F-4D97-AF65-F5344CB8AC3E}">
        <p14:creationId xmlns:p14="http://schemas.microsoft.com/office/powerpoint/2010/main" val="1708104234"/>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Hydrology and design flow</a:t>
            </a:r>
            <a:endParaRPr lang="en-US" dirty="0"/>
          </a:p>
        </p:txBody>
      </p:sp>
    </p:spTree>
    <p:extLst>
      <p:ext uri="{BB962C8B-B14F-4D97-AF65-F5344CB8AC3E}">
        <p14:creationId xmlns:p14="http://schemas.microsoft.com/office/powerpoint/2010/main" val="3658425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nvPr>
        </p:nvGraphicFramePr>
        <p:xfrm>
          <a:off x="1562894" y="1764665"/>
          <a:ext cx="8209892" cy="4537710"/>
        </p:xfrm>
        <a:graphic>
          <a:graphicData uri="http://schemas.openxmlformats.org/presentationml/2006/ole">
            <mc:AlternateContent xmlns:mc="http://schemas.openxmlformats.org/markup-compatibility/2006">
              <mc:Choice xmlns:v="urn:schemas-microsoft-com:vml" Requires="v">
                <p:oleObj spid="_x0000_s1089" name="Worksheet" r:id="rId4" imgW="5524440" imgH="3104971" progId="Excel.Sheet.8">
                  <p:embed/>
                </p:oleObj>
              </mc:Choice>
              <mc:Fallback>
                <p:oleObj name="Worksheet" r:id="rId4" imgW="5524440" imgH="3104971"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2894" y="1764665"/>
                        <a:ext cx="8209892" cy="4537710"/>
                      </a:xfrm>
                      <a:prstGeom prst="rect">
                        <a:avLst/>
                      </a:prstGeom>
                      <a:solidFill>
                        <a:schemeClr val="bg1"/>
                      </a:solidFill>
                      <a:ln w="9525">
                        <a:solidFill>
                          <a:schemeClr val="tx1"/>
                        </a:solidFill>
                        <a:miter lim="800000"/>
                        <a:headEnd/>
                        <a:tailEnd/>
                      </a:ln>
                      <a:effectLst>
                        <a:outerShdw dist="35921" dir="2700000" algn="ctr" rotWithShape="0">
                          <a:srgbClr val="808080"/>
                        </a:outerShdw>
                      </a:effectLst>
                    </p:spPr>
                  </p:pic>
                </p:oleObj>
              </mc:Fallback>
            </mc:AlternateContent>
          </a:graphicData>
        </a:graphic>
      </p:graphicFrame>
      <p:sp>
        <p:nvSpPr>
          <p:cNvPr id="2" name="Title 1"/>
          <p:cNvSpPr>
            <a:spLocks noGrp="1"/>
          </p:cNvSpPr>
          <p:nvPr>
            <p:ph type="title"/>
          </p:nvPr>
        </p:nvSpPr>
        <p:spPr/>
        <p:txBody>
          <a:bodyPr/>
          <a:lstStyle/>
          <a:p>
            <a:r>
              <a:rPr lang="id-ID" b="1" dirty="0"/>
              <a:t>Hydrographs</a:t>
            </a:r>
          </a:p>
        </p:txBody>
      </p:sp>
    </p:spTree>
    <p:extLst>
      <p:ext uri="{BB962C8B-B14F-4D97-AF65-F5344CB8AC3E}">
        <p14:creationId xmlns:p14="http://schemas.microsoft.com/office/powerpoint/2010/main" val="2443557198"/>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Flow </a:t>
            </a:r>
            <a:r>
              <a:rPr lang="id-ID" b="1" dirty="0"/>
              <a:t>duration </a:t>
            </a:r>
            <a:r>
              <a:rPr lang="id-ID" b="1" dirty="0" smtClean="0"/>
              <a:t>curve</a:t>
            </a:r>
            <a:r>
              <a:rPr lang="en-US" b="1" dirty="0" smtClean="0"/>
              <a:t>: </a:t>
            </a:r>
            <a:r>
              <a:rPr lang="en-US" sz="3200" dirty="0"/>
              <a:t>stand-alone </a:t>
            </a:r>
            <a:r>
              <a:rPr lang="en-US" sz="3200" dirty="0" smtClean="0"/>
              <a:t>hydro</a:t>
            </a:r>
            <a:endParaRPr lang="id-ID" dirty="0"/>
          </a:p>
        </p:txBody>
      </p:sp>
      <p:graphicFrame>
        <p:nvGraphicFramePr>
          <p:cNvPr id="4" name="Object 3"/>
          <p:cNvGraphicFramePr>
            <a:graphicFrameLocks noChangeAspect="1"/>
          </p:cNvGraphicFramePr>
          <p:nvPr>
            <p:extLst>
              <p:ext uri="{D42A27DB-BD31-4B8C-83A1-F6EECF244321}">
                <p14:modId xmlns:p14="http://schemas.microsoft.com/office/powerpoint/2010/main" val="1626444817"/>
              </p:ext>
            </p:extLst>
          </p:nvPr>
        </p:nvGraphicFramePr>
        <p:xfrm>
          <a:off x="1563495" y="1704957"/>
          <a:ext cx="7673142" cy="4732034"/>
        </p:xfrm>
        <a:graphic>
          <a:graphicData uri="http://schemas.openxmlformats.org/presentationml/2006/ole">
            <mc:AlternateContent xmlns:mc="http://schemas.openxmlformats.org/markup-compatibility/2006">
              <mc:Choice xmlns:v="urn:schemas-microsoft-com:vml" Requires="v">
                <p:oleObj spid="_x0000_s2113" name="Worksheet" r:id="rId4" imgW="5143453" imgH="3086151" progId="Excel.Sheet.8">
                  <p:embed/>
                </p:oleObj>
              </mc:Choice>
              <mc:Fallback>
                <p:oleObj name="Worksheet" r:id="rId4" imgW="5143453" imgH="3086151" progId="Excel.Sheet.8">
                  <p:embed/>
                  <p:pic>
                    <p:nvPicPr>
                      <p:cNvPr id="0" name=""/>
                      <p:cNvPicPr>
                        <a:picLocks noChangeAspect="1" noChangeArrowheads="1"/>
                      </p:cNvPicPr>
                      <p:nvPr/>
                    </p:nvPicPr>
                    <p:blipFill>
                      <a:blip r:embed="rId5"/>
                      <a:srcRect/>
                      <a:stretch>
                        <a:fillRect/>
                      </a:stretch>
                    </p:blipFill>
                    <p:spPr bwMode="auto">
                      <a:xfrm>
                        <a:off x="1563495" y="1704957"/>
                        <a:ext cx="7673142" cy="4732034"/>
                      </a:xfrm>
                      <a:prstGeom prst="rect">
                        <a:avLst/>
                      </a:prstGeom>
                      <a:solidFill>
                        <a:schemeClr val="bg1"/>
                      </a:solidFill>
                      <a:ln w="9525">
                        <a:solidFill>
                          <a:schemeClr val="tx1"/>
                        </a:solidFill>
                        <a:miter lim="800000"/>
                        <a:headEnd/>
                        <a:tailEnd/>
                      </a:ln>
                      <a:effectLst>
                        <a:outerShdw dist="35921" dir="2700000" algn="ctr" rotWithShape="0">
                          <a:srgbClr val="808080"/>
                        </a:outerShdw>
                      </a:effectLst>
                    </p:spPr>
                  </p:pic>
                </p:oleObj>
              </mc:Fallback>
            </mc:AlternateContent>
          </a:graphicData>
        </a:graphic>
      </p:graphicFrame>
      <p:sp>
        <p:nvSpPr>
          <p:cNvPr id="6" name="TextBox 5"/>
          <p:cNvSpPr txBox="1"/>
          <p:nvPr/>
        </p:nvSpPr>
        <p:spPr>
          <a:xfrm>
            <a:off x="1290607" y="6641123"/>
            <a:ext cx="8218917" cy="363818"/>
          </a:xfrm>
          <a:prstGeom prst="rect">
            <a:avLst/>
          </a:prstGeom>
          <a:noFill/>
        </p:spPr>
        <p:txBody>
          <a:bodyPr wrap="none" rtlCol="0">
            <a:spAutoFit/>
          </a:bodyPr>
          <a:lstStyle/>
          <a:p>
            <a:r>
              <a:rPr lang="en-US" sz="1764" dirty="0"/>
              <a:t>For stand-alone hydro, design flow is dry-season minimum minus ecological flow</a:t>
            </a:r>
          </a:p>
        </p:txBody>
      </p:sp>
    </p:spTree>
    <p:extLst>
      <p:ext uri="{BB962C8B-B14F-4D97-AF65-F5344CB8AC3E}">
        <p14:creationId xmlns:p14="http://schemas.microsoft.com/office/powerpoint/2010/main" val="539861529"/>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Grp="1" noChangeAspect="1"/>
          </p:cNvGraphicFramePr>
          <p:nvPr>
            <p:ph idx="1"/>
            <p:extLst>
              <p:ext uri="{D42A27DB-BD31-4B8C-83A1-F6EECF244321}">
                <p14:modId xmlns:p14="http://schemas.microsoft.com/office/powerpoint/2010/main" val="1628650172"/>
              </p:ext>
            </p:extLst>
          </p:nvPr>
        </p:nvGraphicFramePr>
        <p:xfrm>
          <a:off x="1473612" y="1755842"/>
          <a:ext cx="7676642" cy="4532459"/>
        </p:xfrm>
        <a:graphic>
          <a:graphicData uri="http://schemas.openxmlformats.org/presentationml/2006/ole">
            <mc:AlternateContent xmlns:mc="http://schemas.openxmlformats.org/markup-compatibility/2006">
              <mc:Choice xmlns:v="urn:schemas-microsoft-com:vml" Requires="v">
                <p:oleObj spid="_x0000_s3137" name="Worksheet" r:id="rId4" imgW="5296079" imgH="3124140" progId="Excel.Sheet.8">
                  <p:embed/>
                </p:oleObj>
              </mc:Choice>
              <mc:Fallback>
                <p:oleObj name="Worksheet" r:id="rId4" imgW="5296079" imgH="3124140"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3612" y="1755842"/>
                        <a:ext cx="7676642" cy="4532459"/>
                      </a:xfrm>
                      <a:prstGeom prst="rect">
                        <a:avLst/>
                      </a:prstGeom>
                      <a:solidFill>
                        <a:schemeClr val="bg1"/>
                      </a:solidFill>
                      <a:ln w="9525">
                        <a:solidFill>
                          <a:schemeClr val="tx1"/>
                        </a:solidFill>
                        <a:miter lim="800000"/>
                        <a:headEnd/>
                        <a:tailEnd/>
                      </a:ln>
                      <a:effectLst>
                        <a:outerShdw dist="35921" dir="2700000" algn="ctr" rotWithShape="0">
                          <a:srgbClr val="808080"/>
                        </a:outerShdw>
                      </a:effectLst>
                    </p:spPr>
                  </p:pic>
                </p:oleObj>
              </mc:Fallback>
            </mc:AlternateContent>
          </a:graphicData>
        </a:graphic>
      </p:graphicFrame>
      <p:sp>
        <p:nvSpPr>
          <p:cNvPr id="3" name="TextBox 2"/>
          <p:cNvSpPr txBox="1"/>
          <p:nvPr/>
        </p:nvSpPr>
        <p:spPr>
          <a:xfrm>
            <a:off x="1473152" y="6346496"/>
            <a:ext cx="8315097" cy="363818"/>
          </a:xfrm>
          <a:prstGeom prst="rect">
            <a:avLst/>
          </a:prstGeom>
          <a:noFill/>
        </p:spPr>
        <p:txBody>
          <a:bodyPr wrap="none" rtlCol="0">
            <a:spAutoFit/>
          </a:bodyPr>
          <a:lstStyle/>
          <a:p>
            <a:r>
              <a:rPr lang="en-US" sz="1764" dirty="0" smtClean="0"/>
              <a:t>For </a:t>
            </a:r>
            <a:r>
              <a:rPr lang="en-US" sz="1764" dirty="0"/>
              <a:t>grid-connected, </a:t>
            </a:r>
            <a:r>
              <a:rPr lang="en-US" sz="1764" dirty="0" smtClean="0"/>
              <a:t>ideally chose </a:t>
            </a:r>
            <a:r>
              <a:rPr lang="en-US" sz="1764" dirty="0"/>
              <a:t>design flow to maximize total energy production </a:t>
            </a:r>
          </a:p>
        </p:txBody>
      </p:sp>
      <p:sp>
        <p:nvSpPr>
          <p:cNvPr id="4" name="Title 1"/>
          <p:cNvSpPr>
            <a:spLocks noGrp="1"/>
          </p:cNvSpPr>
          <p:nvPr>
            <p:ph type="title"/>
          </p:nvPr>
        </p:nvSpPr>
        <p:spPr>
          <a:xfrm>
            <a:off x="527050" y="931876"/>
            <a:ext cx="9627156" cy="746256"/>
          </a:xfrm>
        </p:spPr>
        <p:txBody>
          <a:bodyPr/>
          <a:lstStyle/>
          <a:p>
            <a:r>
              <a:rPr lang="id-ID" b="1" dirty="0" smtClean="0"/>
              <a:t>Flow </a:t>
            </a:r>
            <a:r>
              <a:rPr lang="id-ID" b="1" dirty="0"/>
              <a:t>duration </a:t>
            </a:r>
            <a:r>
              <a:rPr lang="id-ID" b="1" dirty="0" smtClean="0"/>
              <a:t>curve</a:t>
            </a:r>
            <a:r>
              <a:rPr lang="en-US" b="1" dirty="0" smtClean="0"/>
              <a:t>: </a:t>
            </a:r>
            <a:r>
              <a:rPr lang="en-US" sz="3200" dirty="0"/>
              <a:t>grid-connected</a:t>
            </a:r>
            <a:r>
              <a:rPr lang="en-US" sz="3200" dirty="0" smtClean="0"/>
              <a:t> hydro</a:t>
            </a:r>
            <a:endParaRPr lang="id-ID" dirty="0"/>
          </a:p>
        </p:txBody>
      </p:sp>
    </p:spTree>
    <p:extLst>
      <p:ext uri="{BB962C8B-B14F-4D97-AF65-F5344CB8AC3E}">
        <p14:creationId xmlns:p14="http://schemas.microsoft.com/office/powerpoint/2010/main" val="142127221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Estimating flow at un-gauged sites using the correlation </a:t>
            </a:r>
            <a:r>
              <a:rPr lang="en-US" b="1" dirty="0" smtClean="0"/>
              <a:t>method</a:t>
            </a:r>
            <a:endParaRPr lang="id-ID" b="1" dirty="0"/>
          </a:p>
        </p:txBody>
      </p:sp>
      <p:pic>
        <p:nvPicPr>
          <p:cNvPr id="4"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0009" y="3738178"/>
            <a:ext cx="5041900" cy="2981374"/>
          </a:xfrm>
          <a:prstGeom prst="rect">
            <a:avLst/>
          </a:prstGeom>
          <a:noFill/>
          <a:ln w="9525">
            <a:noFill/>
            <a:miter lim="800000"/>
            <a:headEnd/>
            <a:tailEnd/>
          </a:ln>
          <a:effectLst>
            <a:outerShdw dist="35921" dir="2700000" algn="ctr" rotWithShape="0">
              <a:schemeClr val="bg2">
                <a:alpha val="74997"/>
              </a:schemeClr>
            </a:outerShdw>
          </a:effectLst>
        </p:spPr>
      </p:pic>
      <p:grpSp>
        <p:nvGrpSpPr>
          <p:cNvPr id="5" name="Group 37"/>
          <p:cNvGrpSpPr>
            <a:grpSpLocks/>
          </p:cNvGrpSpPr>
          <p:nvPr/>
        </p:nvGrpSpPr>
        <p:grpSpPr bwMode="auto">
          <a:xfrm>
            <a:off x="455229" y="3480832"/>
            <a:ext cx="4742538" cy="3236969"/>
            <a:chOff x="177" y="2157"/>
            <a:chExt cx="2402" cy="1644"/>
          </a:xfrm>
        </p:grpSpPr>
        <p:pic>
          <p:nvPicPr>
            <p:cNvPr id="6" name="Picture 30"/>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77" y="2157"/>
              <a:ext cx="2400" cy="1641"/>
            </a:xfrm>
            <a:prstGeom prst="rect">
              <a:avLst/>
            </a:prstGeom>
            <a:noFill/>
            <a:ln w="9525">
              <a:noFill/>
              <a:miter lim="800000"/>
              <a:headEnd/>
              <a:tailEnd/>
            </a:ln>
            <a:effectLst>
              <a:outerShdw dist="35921" dir="2700000" algn="ctr" rotWithShape="0">
                <a:schemeClr val="bg2">
                  <a:alpha val="74997"/>
                </a:schemeClr>
              </a:outerShdw>
            </a:effectLst>
          </p:spPr>
        </p:pic>
        <p:sp>
          <p:nvSpPr>
            <p:cNvPr id="7" name="Rectangle 35"/>
            <p:cNvSpPr>
              <a:spLocks noChangeArrowheads="1"/>
            </p:cNvSpPr>
            <p:nvPr/>
          </p:nvSpPr>
          <p:spPr bwMode="auto">
            <a:xfrm>
              <a:off x="1595" y="2166"/>
              <a:ext cx="984" cy="3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sz="2316"/>
            </a:p>
          </p:txBody>
        </p:sp>
        <p:sp>
          <p:nvSpPr>
            <p:cNvPr id="8" name="Rectangle 36"/>
            <p:cNvSpPr>
              <a:spLocks noChangeArrowheads="1"/>
            </p:cNvSpPr>
            <p:nvPr/>
          </p:nvSpPr>
          <p:spPr bwMode="auto">
            <a:xfrm>
              <a:off x="181" y="3509"/>
              <a:ext cx="1453" cy="2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sz="2316"/>
            </a:p>
          </p:txBody>
        </p:sp>
      </p:grpSp>
    </p:spTree>
    <p:extLst>
      <p:ext uri="{BB962C8B-B14F-4D97-AF65-F5344CB8AC3E}">
        <p14:creationId xmlns:p14="http://schemas.microsoft.com/office/powerpoint/2010/main" val="746187857"/>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Micro-hydropower: key components</a:t>
            </a:r>
            <a:endParaRPr lang="en-US" dirty="0"/>
          </a:p>
        </p:txBody>
      </p:sp>
    </p:spTree>
    <p:extLst>
      <p:ext uri="{BB962C8B-B14F-4D97-AF65-F5344CB8AC3E}">
        <p14:creationId xmlns:p14="http://schemas.microsoft.com/office/powerpoint/2010/main" val="33505034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Microhydro basic components"/>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1067903"/>
            <a:ext cx="10083800" cy="6470438"/>
          </a:xfrm>
          <a:prstGeom prst="rect">
            <a:avLst/>
          </a:prstGeom>
          <a:noFill/>
          <a:ln w="3175">
            <a:solidFill>
              <a:srgbClr val="000000"/>
            </a:solidFill>
            <a:miter lim="800000"/>
            <a:headEnd/>
            <a:tailEnd/>
          </a:ln>
        </p:spPr>
      </p:pic>
      <p:sp>
        <p:nvSpPr>
          <p:cNvPr id="19459" name="Rectangle 3"/>
          <p:cNvSpPr>
            <a:spLocks noChangeArrowheads="1"/>
          </p:cNvSpPr>
          <p:nvPr/>
        </p:nvSpPr>
        <p:spPr bwMode="auto">
          <a:xfrm>
            <a:off x="554514" y="0"/>
            <a:ext cx="7814945" cy="1008380"/>
          </a:xfrm>
          <a:prstGeom prst="rect">
            <a:avLst/>
          </a:prstGeom>
          <a:noFill/>
          <a:ln w="9525">
            <a:noFill/>
            <a:miter lim="800000"/>
            <a:headEnd/>
            <a:tailEnd/>
          </a:ln>
        </p:spPr>
        <p:txBody>
          <a:bodyPr anchor="ctr"/>
          <a:lstStyle/>
          <a:p>
            <a:pPr algn="ctr"/>
            <a:endParaRPr lang="en-US" sz="4852">
              <a:solidFill>
                <a:srgbClr val="000000"/>
              </a:solidFill>
            </a:endParaRPr>
          </a:p>
        </p:txBody>
      </p:sp>
      <p:sp>
        <p:nvSpPr>
          <p:cNvPr id="19461" name="Rectangle 6"/>
          <p:cNvSpPr>
            <a:spLocks noChangeArrowheads="1"/>
          </p:cNvSpPr>
          <p:nvPr/>
        </p:nvSpPr>
        <p:spPr bwMode="auto">
          <a:xfrm>
            <a:off x="722577" y="59523"/>
            <a:ext cx="9159452" cy="771109"/>
          </a:xfrm>
          <a:prstGeom prst="rect">
            <a:avLst/>
          </a:prstGeom>
          <a:solidFill>
            <a:schemeClr val="bg1">
              <a:alpha val="41960"/>
            </a:schemeClr>
          </a:solidFill>
          <a:ln w="9525">
            <a:noFill/>
            <a:miter lim="800000"/>
            <a:headEnd/>
            <a:tailEnd/>
          </a:ln>
        </p:spPr>
        <p:txBody>
          <a:bodyPr>
            <a:spAutoFit/>
          </a:bodyPr>
          <a:lstStyle/>
          <a:p>
            <a:pPr algn="ctr"/>
            <a:r>
              <a:rPr lang="en-US" sz="4411">
                <a:latin typeface="Calibri" pitchFamily="34" charset="0"/>
              </a:rPr>
              <a:t>Civil Works – some golden rules</a:t>
            </a:r>
          </a:p>
        </p:txBody>
      </p:sp>
      <p:sp>
        <p:nvSpPr>
          <p:cNvPr id="19462" name="Rectangle 3"/>
          <p:cNvSpPr txBox="1">
            <a:spLocks noChangeArrowheads="1"/>
          </p:cNvSpPr>
          <p:nvPr/>
        </p:nvSpPr>
        <p:spPr bwMode="auto">
          <a:xfrm>
            <a:off x="6436731" y="3697393"/>
            <a:ext cx="3949488" cy="3865457"/>
          </a:xfrm>
          <a:prstGeom prst="rect">
            <a:avLst/>
          </a:prstGeom>
          <a:solidFill>
            <a:schemeClr val="bg1">
              <a:alpha val="67842"/>
            </a:schemeClr>
          </a:solidFill>
          <a:ln w="9525">
            <a:noFill/>
            <a:miter lim="800000"/>
            <a:headEnd/>
            <a:tailEnd/>
          </a:ln>
        </p:spPr>
        <p:txBody>
          <a:bodyPr/>
          <a:lstStyle/>
          <a:p>
            <a:pPr marL="378150" indent="-378150">
              <a:lnSpc>
                <a:spcPct val="80000"/>
              </a:lnSpc>
              <a:spcBef>
                <a:spcPct val="20000"/>
              </a:spcBef>
              <a:buFont typeface="Arial" pitchFamily="34" charset="0"/>
              <a:buChar char="•"/>
            </a:pPr>
            <a:r>
              <a:rPr lang="en-US" sz="3088" dirty="0">
                <a:latin typeface="Calibri" pitchFamily="34" charset="0"/>
              </a:rPr>
              <a:t>Think floods, landslides</a:t>
            </a:r>
          </a:p>
          <a:p>
            <a:pPr marL="378150" indent="-378150">
              <a:lnSpc>
                <a:spcPct val="80000"/>
              </a:lnSpc>
              <a:spcBef>
                <a:spcPct val="20000"/>
              </a:spcBef>
              <a:buFont typeface="Arial" pitchFamily="34" charset="0"/>
              <a:buChar char="•"/>
            </a:pPr>
            <a:r>
              <a:rPr lang="en-US" sz="3088" dirty="0">
                <a:latin typeface="Calibri" pitchFamily="34" charset="0"/>
              </a:rPr>
              <a:t>Think dry-season.</a:t>
            </a:r>
          </a:p>
          <a:p>
            <a:pPr marL="378150" indent="-378150">
              <a:lnSpc>
                <a:spcPct val="80000"/>
              </a:lnSpc>
              <a:spcBef>
                <a:spcPct val="20000"/>
              </a:spcBef>
              <a:buFont typeface="Arial" pitchFamily="34" charset="0"/>
              <a:buChar char="•"/>
            </a:pPr>
            <a:r>
              <a:rPr lang="en-US" sz="3088" dirty="0">
                <a:latin typeface="Calibri" pitchFamily="34" charset="0"/>
              </a:rPr>
              <a:t>Try to remove sediment</a:t>
            </a:r>
          </a:p>
          <a:p>
            <a:pPr marL="378150" indent="-378150">
              <a:lnSpc>
                <a:spcPct val="80000"/>
              </a:lnSpc>
              <a:spcBef>
                <a:spcPct val="20000"/>
              </a:spcBef>
              <a:buFont typeface="Arial" pitchFamily="34" charset="0"/>
              <a:buChar char="•"/>
            </a:pPr>
            <a:r>
              <a:rPr lang="en-US" sz="3088" dirty="0">
                <a:latin typeface="Calibri" pitchFamily="34" charset="0"/>
              </a:rPr>
              <a:t>Maximize head, minimize penstock</a:t>
            </a:r>
          </a:p>
          <a:p>
            <a:pPr marL="819325" lvl="1" indent="-315125">
              <a:lnSpc>
                <a:spcPct val="80000"/>
              </a:lnSpc>
              <a:spcBef>
                <a:spcPct val="20000"/>
              </a:spcBef>
              <a:buFont typeface="Arial" pitchFamily="34" charset="0"/>
              <a:buChar char="–"/>
            </a:pPr>
            <a:r>
              <a:rPr lang="en-US" sz="2647" dirty="0">
                <a:latin typeface="Calibri" pitchFamily="34" charset="0"/>
              </a:rPr>
              <a:t>“wire is cheaper than pipe”</a:t>
            </a:r>
          </a:p>
        </p:txBody>
      </p:sp>
    </p:spTree>
    <p:extLst>
      <p:ext uri="{BB962C8B-B14F-4D97-AF65-F5344CB8AC3E}">
        <p14:creationId xmlns:p14="http://schemas.microsoft.com/office/powerpoint/2010/main" val="255414538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ChangeArrowheads="1"/>
          </p:cNvSpPr>
          <p:nvPr/>
        </p:nvSpPr>
        <p:spPr bwMode="auto">
          <a:xfrm>
            <a:off x="554514" y="0"/>
            <a:ext cx="7814945" cy="1008380"/>
          </a:xfrm>
          <a:prstGeom prst="rect">
            <a:avLst/>
          </a:prstGeom>
          <a:noFill/>
          <a:ln w="9525">
            <a:noFill/>
            <a:miter lim="800000"/>
            <a:headEnd/>
            <a:tailEnd/>
          </a:ln>
        </p:spPr>
        <p:txBody>
          <a:bodyPr anchor="ctr"/>
          <a:lstStyle/>
          <a:p>
            <a:pPr algn="ctr"/>
            <a:endParaRPr lang="en-US" sz="4852">
              <a:solidFill>
                <a:srgbClr val="000000"/>
              </a:solidFill>
              <a:latin typeface="Calibri" pitchFamily="34" charset="0"/>
            </a:endParaRPr>
          </a:p>
        </p:txBody>
      </p:sp>
      <p:sp>
        <p:nvSpPr>
          <p:cNvPr id="12293" name="Rectangle 5"/>
          <p:cNvSpPr>
            <a:spLocks noGrp="1" noChangeArrowheads="1"/>
          </p:cNvSpPr>
          <p:nvPr>
            <p:ph type="title" idx="4294967295"/>
          </p:nvPr>
        </p:nvSpPr>
        <p:spPr>
          <a:xfrm>
            <a:off x="302419" y="0"/>
            <a:ext cx="7310755" cy="1260475"/>
          </a:xfrm>
        </p:spPr>
        <p:txBody>
          <a:bodyPr/>
          <a:lstStyle/>
          <a:p>
            <a:r>
              <a:rPr lang="en-US" sz="3529" dirty="0"/>
              <a:t>Micro-hydroelectricity</a:t>
            </a:r>
          </a:p>
        </p:txBody>
      </p:sp>
      <p:pic>
        <p:nvPicPr>
          <p:cNvPr id="12290" name="Picture 2" descr="Microhydro basic components"/>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1190449"/>
            <a:ext cx="9770049" cy="6255545"/>
          </a:xfrm>
          <a:prstGeom prst="rect">
            <a:avLst/>
          </a:prstGeom>
          <a:noFill/>
          <a:ln w="3175">
            <a:solidFill>
              <a:srgbClr val="000000"/>
            </a:solidFill>
            <a:miter lim="800000"/>
            <a:headEnd/>
            <a:tailEnd/>
          </a:ln>
        </p:spPr>
      </p:pic>
    </p:spTree>
    <p:extLst>
      <p:ext uri="{BB962C8B-B14F-4D97-AF65-F5344CB8AC3E}">
        <p14:creationId xmlns:p14="http://schemas.microsoft.com/office/powerpoint/2010/main" val="3982219610"/>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Microhydro basic components"/>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1106417"/>
            <a:ext cx="10083800" cy="6456433"/>
          </a:xfrm>
          <a:prstGeom prst="rect">
            <a:avLst/>
          </a:prstGeom>
          <a:noFill/>
          <a:ln w="3175">
            <a:solidFill>
              <a:srgbClr val="000000"/>
            </a:solidFill>
            <a:miter lim="800000"/>
            <a:headEnd/>
            <a:tailEnd/>
          </a:ln>
        </p:spPr>
      </p:pic>
      <p:sp>
        <p:nvSpPr>
          <p:cNvPr id="20483" name="Rectangle 3"/>
          <p:cNvSpPr>
            <a:spLocks noChangeArrowheads="1"/>
          </p:cNvSpPr>
          <p:nvPr/>
        </p:nvSpPr>
        <p:spPr bwMode="auto">
          <a:xfrm>
            <a:off x="554514" y="0"/>
            <a:ext cx="7814945" cy="1008380"/>
          </a:xfrm>
          <a:prstGeom prst="rect">
            <a:avLst/>
          </a:prstGeom>
          <a:noFill/>
          <a:ln w="9525">
            <a:noFill/>
            <a:miter lim="800000"/>
            <a:headEnd/>
            <a:tailEnd/>
          </a:ln>
        </p:spPr>
        <p:txBody>
          <a:bodyPr anchor="ctr"/>
          <a:lstStyle/>
          <a:p>
            <a:pPr algn="ctr"/>
            <a:endParaRPr lang="en-US" sz="4852">
              <a:solidFill>
                <a:srgbClr val="000000"/>
              </a:solidFill>
            </a:endParaRPr>
          </a:p>
        </p:txBody>
      </p:sp>
      <p:sp>
        <p:nvSpPr>
          <p:cNvPr id="20484" name="Text Box 5"/>
          <p:cNvSpPr txBox="1">
            <a:spLocks noChangeArrowheads="1"/>
          </p:cNvSpPr>
          <p:nvPr/>
        </p:nvSpPr>
        <p:spPr bwMode="auto">
          <a:xfrm>
            <a:off x="5915428" y="7259987"/>
            <a:ext cx="4417876" cy="295915"/>
          </a:xfrm>
          <a:prstGeom prst="rect">
            <a:avLst/>
          </a:prstGeom>
          <a:noFill/>
          <a:ln w="38100" algn="ctr">
            <a:noFill/>
            <a:miter lim="800000"/>
            <a:headEnd/>
            <a:tailEnd/>
          </a:ln>
        </p:spPr>
        <p:txBody>
          <a:bodyPr wrap="none">
            <a:spAutoFit/>
          </a:bodyPr>
          <a:lstStyle/>
          <a:p>
            <a:pPr algn="ctr" eaLnBrk="0" hangingPunct="0"/>
            <a:r>
              <a:rPr lang="en-US" sz="1323">
                <a:latin typeface="Calibri" pitchFamily="34" charset="0"/>
                <a:cs typeface="Angsana New" pitchFamily="18" charset="-34"/>
              </a:rPr>
              <a:t>Source: Inversin, A. R. (1986). </a:t>
            </a:r>
            <a:r>
              <a:rPr lang="en-US" sz="1323" i="1">
                <a:latin typeface="Calibri" pitchFamily="34" charset="0"/>
                <a:cs typeface="Angsana New" pitchFamily="18" charset="-34"/>
              </a:rPr>
              <a:t>Micro-Hydropower Sourcebook</a:t>
            </a:r>
            <a:r>
              <a:rPr lang="en-US" sz="1323">
                <a:latin typeface="Calibri" pitchFamily="34" charset="0"/>
                <a:cs typeface="Angsana New" pitchFamily="18" charset="-34"/>
              </a:rPr>
              <a:t>.</a:t>
            </a:r>
          </a:p>
        </p:txBody>
      </p:sp>
      <p:sp>
        <p:nvSpPr>
          <p:cNvPr id="20485" name="Oval 6"/>
          <p:cNvSpPr>
            <a:spLocks noChangeArrowheads="1"/>
          </p:cNvSpPr>
          <p:nvPr/>
        </p:nvSpPr>
        <p:spPr bwMode="auto">
          <a:xfrm>
            <a:off x="7361079" y="2100792"/>
            <a:ext cx="3025140" cy="2436918"/>
          </a:xfrm>
          <a:prstGeom prst="ellipse">
            <a:avLst/>
          </a:prstGeom>
          <a:noFill/>
          <a:ln w="57150">
            <a:solidFill>
              <a:schemeClr val="tx1"/>
            </a:solidFill>
            <a:round/>
            <a:headEnd/>
            <a:tailEnd/>
          </a:ln>
        </p:spPr>
        <p:txBody>
          <a:bodyPr wrap="none" anchor="ctr"/>
          <a:lstStyle/>
          <a:p>
            <a:endParaRPr lang="en-US" sz="2316">
              <a:latin typeface="Calibri" pitchFamily="34" charset="0"/>
            </a:endParaRPr>
          </a:p>
        </p:txBody>
      </p:sp>
    </p:spTree>
    <p:extLst>
      <p:ext uri="{BB962C8B-B14F-4D97-AF65-F5344CB8AC3E}">
        <p14:creationId xmlns:p14="http://schemas.microsoft.com/office/powerpoint/2010/main" val="1648473376"/>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Dam or weir</a:t>
            </a:r>
            <a:endParaRPr lang="en-US" dirty="0"/>
          </a:p>
        </p:txBody>
      </p:sp>
      <p:sp>
        <p:nvSpPr>
          <p:cNvPr id="3" name="Content Placeholder 2"/>
          <p:cNvSpPr>
            <a:spLocks noGrp="1"/>
          </p:cNvSpPr>
          <p:nvPr>
            <p:ph idx="1"/>
          </p:nvPr>
        </p:nvSpPr>
        <p:spPr/>
        <p:txBody>
          <a:bodyPr>
            <a:normAutofit/>
          </a:bodyPr>
          <a:lstStyle/>
          <a:p>
            <a:pPr>
              <a:spcBef>
                <a:spcPct val="0"/>
              </a:spcBef>
            </a:pPr>
            <a:r>
              <a:rPr lang="en-US" b="0" dirty="0" smtClean="0">
                <a:solidFill>
                  <a:schemeClr val="tx1"/>
                </a:solidFill>
                <a:latin typeface="Arial" charset="0"/>
              </a:rPr>
              <a:t>The </a:t>
            </a:r>
            <a:r>
              <a:rPr lang="en-US" b="0" u="sng" dirty="0" smtClean="0">
                <a:solidFill>
                  <a:schemeClr val="tx1"/>
                </a:solidFill>
                <a:latin typeface="Arial" charset="0"/>
              </a:rPr>
              <a:t>purpose of a dam or weir</a:t>
            </a:r>
            <a:r>
              <a:rPr lang="en-US" b="0" dirty="0" smtClean="0">
                <a:solidFill>
                  <a:schemeClr val="tx1"/>
                </a:solidFill>
                <a:latin typeface="Arial" charset="0"/>
              </a:rPr>
              <a:t> </a:t>
            </a:r>
            <a:br>
              <a:rPr lang="en-US" b="0" dirty="0" smtClean="0">
                <a:solidFill>
                  <a:schemeClr val="tx1"/>
                </a:solidFill>
                <a:latin typeface="Arial" charset="0"/>
              </a:rPr>
            </a:br>
            <a:r>
              <a:rPr lang="en-US" b="0" dirty="0" smtClean="0">
                <a:solidFill>
                  <a:schemeClr val="tx1"/>
                </a:solidFill>
                <a:latin typeface="Arial" charset="0"/>
              </a:rPr>
              <a:t>is to raise / control the water </a:t>
            </a:r>
            <a:br>
              <a:rPr lang="en-US" b="0" dirty="0" smtClean="0">
                <a:solidFill>
                  <a:schemeClr val="tx1"/>
                </a:solidFill>
                <a:latin typeface="Arial" charset="0"/>
              </a:rPr>
            </a:br>
            <a:r>
              <a:rPr lang="en-US" b="0" dirty="0" smtClean="0">
                <a:solidFill>
                  <a:schemeClr val="tx1"/>
                </a:solidFill>
                <a:latin typeface="Arial" charset="0"/>
              </a:rPr>
              <a:t>level in the stream so that </a:t>
            </a:r>
            <a:br>
              <a:rPr lang="en-US" b="0" dirty="0" smtClean="0">
                <a:solidFill>
                  <a:schemeClr val="tx1"/>
                </a:solidFill>
                <a:latin typeface="Arial" charset="0"/>
              </a:rPr>
            </a:br>
            <a:r>
              <a:rPr lang="en-US" b="0" dirty="0" smtClean="0">
                <a:solidFill>
                  <a:schemeClr val="tx1"/>
                </a:solidFill>
                <a:latin typeface="Arial" charset="0"/>
              </a:rPr>
              <a:t>sufficient quantities of </a:t>
            </a:r>
            <a:r>
              <a:rPr lang="en-US" b="0" u="sng" dirty="0" smtClean="0">
                <a:solidFill>
                  <a:schemeClr val="tx1"/>
                </a:solidFill>
                <a:latin typeface="Arial" charset="0"/>
              </a:rPr>
              <a:t>water</a:t>
            </a:r>
            <a:br>
              <a:rPr lang="en-US" b="0" u="sng" dirty="0" smtClean="0">
                <a:solidFill>
                  <a:schemeClr val="tx1"/>
                </a:solidFill>
                <a:latin typeface="Arial" charset="0"/>
              </a:rPr>
            </a:br>
            <a:r>
              <a:rPr lang="en-US" b="0" u="sng" dirty="0" smtClean="0">
                <a:solidFill>
                  <a:schemeClr val="tx1"/>
                </a:solidFill>
                <a:latin typeface="Arial" charset="0"/>
              </a:rPr>
              <a:t>can be diverted</a:t>
            </a:r>
            <a:r>
              <a:rPr lang="en-US" b="0" dirty="0" smtClean="0">
                <a:solidFill>
                  <a:schemeClr val="tx1"/>
                </a:solidFill>
                <a:latin typeface="Arial" charset="0"/>
              </a:rPr>
              <a:t> into the intake </a:t>
            </a:r>
            <a:br>
              <a:rPr lang="en-US" b="0" dirty="0" smtClean="0">
                <a:solidFill>
                  <a:schemeClr val="tx1"/>
                </a:solidFill>
                <a:latin typeface="Arial" charset="0"/>
              </a:rPr>
            </a:br>
            <a:r>
              <a:rPr lang="en-US" b="0" dirty="0" smtClean="0">
                <a:solidFill>
                  <a:schemeClr val="tx1"/>
                </a:solidFill>
                <a:latin typeface="Arial" charset="0"/>
              </a:rPr>
              <a:t>of the hydropower plant. </a:t>
            </a:r>
            <a:br>
              <a:rPr lang="en-US" b="0" dirty="0" smtClean="0">
                <a:solidFill>
                  <a:schemeClr val="tx1"/>
                </a:solidFill>
                <a:latin typeface="Arial" charset="0"/>
              </a:rPr>
            </a:br>
            <a:endParaRPr lang="en-US" b="0" dirty="0" smtClean="0">
              <a:solidFill>
                <a:schemeClr val="tx1"/>
              </a:solidFill>
              <a:latin typeface="Arial" charset="0"/>
            </a:endParaRPr>
          </a:p>
        </p:txBody>
      </p:sp>
      <p:pic>
        <p:nvPicPr>
          <p:cNvPr id="7" name="Picture 5" descr="030826-Technical Visit (PLN, JP, IndoPower)020-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8721" y="2442162"/>
            <a:ext cx="4226093" cy="3168694"/>
          </a:xfrm>
          <a:prstGeom prst="rect">
            <a:avLst/>
          </a:prstGeom>
          <a:ln>
            <a:noFill/>
          </a:ln>
          <a:effectLst>
            <a:softEdge rad="112500"/>
          </a:effectLst>
        </p:spPr>
      </p:pic>
      <p:sp>
        <p:nvSpPr>
          <p:cNvPr id="8" name="Oval 6"/>
          <p:cNvSpPr>
            <a:spLocks noChangeArrowheads="1"/>
          </p:cNvSpPr>
          <p:nvPr/>
        </p:nvSpPr>
        <p:spPr bwMode="auto">
          <a:xfrm>
            <a:off x="5029198" y="3534573"/>
            <a:ext cx="2604982" cy="1260475"/>
          </a:xfrm>
          <a:prstGeom prst="ellipse">
            <a:avLst/>
          </a:prstGeom>
          <a:noFill/>
          <a:ln w="38100">
            <a:solidFill>
              <a:srgbClr val="FF0000"/>
            </a:solidFill>
            <a:round/>
            <a:headEnd/>
            <a:tailEnd/>
          </a:ln>
        </p:spPr>
        <p:txBody>
          <a:bodyPr wrap="none" lIns="0" tIns="0" rIns="0" bIns="0" anchor="ctr"/>
          <a:lstStyle/>
          <a:p>
            <a:endParaRPr lang="en-US" sz="2316"/>
          </a:p>
        </p:txBody>
      </p:sp>
    </p:spTree>
    <p:extLst>
      <p:ext uri="{BB962C8B-B14F-4D97-AF65-F5344CB8AC3E}">
        <p14:creationId xmlns:p14="http://schemas.microsoft.com/office/powerpoint/2010/main" val="2161423039"/>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Intake</a:t>
            </a:r>
            <a:endParaRPr lang="en-US" dirty="0"/>
          </a:p>
        </p:txBody>
      </p:sp>
      <p:sp>
        <p:nvSpPr>
          <p:cNvPr id="3" name="Content Placeholder 2"/>
          <p:cNvSpPr>
            <a:spLocks noGrp="1"/>
          </p:cNvSpPr>
          <p:nvPr>
            <p:ph idx="1"/>
          </p:nvPr>
        </p:nvSpPr>
        <p:spPr/>
        <p:txBody>
          <a:bodyPr>
            <a:normAutofit/>
          </a:bodyPr>
          <a:lstStyle/>
          <a:p>
            <a:pPr>
              <a:spcBef>
                <a:spcPct val="30000"/>
              </a:spcBef>
            </a:pPr>
            <a:r>
              <a:rPr lang="en-US" b="0" dirty="0" smtClean="0">
                <a:solidFill>
                  <a:schemeClr val="tx1"/>
                </a:solidFill>
                <a:latin typeface="Arial" charset="0"/>
              </a:rPr>
              <a:t>The </a:t>
            </a:r>
            <a:r>
              <a:rPr lang="en-US" b="0" u="sng" dirty="0" smtClean="0">
                <a:solidFill>
                  <a:schemeClr val="tx1"/>
                </a:solidFill>
                <a:latin typeface="Arial" charset="0"/>
              </a:rPr>
              <a:t>purpose of the water intake</a:t>
            </a:r>
            <a:r>
              <a:rPr lang="en-US" b="0" dirty="0" smtClean="0">
                <a:solidFill>
                  <a:schemeClr val="tx1"/>
                </a:solidFill>
                <a:latin typeface="Arial" charset="0"/>
              </a:rPr>
              <a:t> </a:t>
            </a:r>
            <a:br>
              <a:rPr lang="en-US" b="0" dirty="0" smtClean="0">
                <a:solidFill>
                  <a:schemeClr val="tx1"/>
                </a:solidFill>
                <a:latin typeface="Arial" charset="0"/>
              </a:rPr>
            </a:br>
            <a:r>
              <a:rPr lang="en-US" b="0" dirty="0" smtClean="0">
                <a:solidFill>
                  <a:schemeClr val="tx1"/>
                </a:solidFill>
                <a:latin typeface="Arial" charset="0"/>
              </a:rPr>
              <a:t>is to </a:t>
            </a:r>
            <a:r>
              <a:rPr lang="en-US" b="0" u="sng" dirty="0" smtClean="0">
                <a:solidFill>
                  <a:schemeClr val="tx1"/>
                </a:solidFill>
                <a:latin typeface="Arial" charset="0"/>
              </a:rPr>
              <a:t>take water from a river</a:t>
            </a:r>
            <a:r>
              <a:rPr lang="en-US" b="0" dirty="0" smtClean="0">
                <a:solidFill>
                  <a:schemeClr val="tx1"/>
                </a:solidFill>
                <a:latin typeface="Arial" charset="0"/>
              </a:rPr>
              <a:t> </a:t>
            </a:r>
            <a:br>
              <a:rPr lang="en-US" b="0" dirty="0" smtClean="0">
                <a:solidFill>
                  <a:schemeClr val="tx1"/>
                </a:solidFill>
                <a:latin typeface="Arial" charset="0"/>
              </a:rPr>
            </a:br>
            <a:r>
              <a:rPr lang="en-US" b="0" dirty="0" smtClean="0">
                <a:solidFill>
                  <a:schemeClr val="tx1"/>
                </a:solidFill>
                <a:latin typeface="Arial" charset="0"/>
              </a:rPr>
              <a:t>or a pond and deliver it to a canal, </a:t>
            </a:r>
            <a:br>
              <a:rPr lang="en-US" b="0" dirty="0" smtClean="0">
                <a:solidFill>
                  <a:schemeClr val="tx1"/>
                </a:solidFill>
                <a:latin typeface="Arial" charset="0"/>
              </a:rPr>
            </a:br>
            <a:r>
              <a:rPr lang="en-US" b="0" dirty="0" smtClean="0">
                <a:solidFill>
                  <a:schemeClr val="tx1"/>
                </a:solidFill>
                <a:latin typeface="Arial" charset="0"/>
              </a:rPr>
              <a:t>penstock or storage basin.</a:t>
            </a:r>
          </a:p>
          <a:p>
            <a:pPr>
              <a:spcBef>
                <a:spcPct val="30000"/>
              </a:spcBef>
            </a:pPr>
            <a:r>
              <a:rPr lang="en-US" b="0" dirty="0" smtClean="0">
                <a:solidFill>
                  <a:schemeClr val="tx1"/>
                </a:solidFill>
                <a:latin typeface="Arial" charset="0"/>
              </a:rPr>
              <a:t>The main </a:t>
            </a:r>
            <a:r>
              <a:rPr lang="en-US" b="0" u="sng" dirty="0" smtClean="0">
                <a:solidFill>
                  <a:schemeClr val="tx1"/>
                </a:solidFill>
                <a:latin typeface="Arial" charset="0"/>
              </a:rPr>
              <a:t>challenge</a:t>
            </a:r>
            <a:r>
              <a:rPr lang="en-US" b="0" dirty="0" smtClean="0">
                <a:solidFill>
                  <a:schemeClr val="tx1"/>
                </a:solidFill>
                <a:latin typeface="Arial" charset="0"/>
              </a:rPr>
              <a:t> is that </a:t>
            </a:r>
            <a:br>
              <a:rPr lang="en-US" b="0" dirty="0" smtClean="0">
                <a:solidFill>
                  <a:schemeClr val="tx1"/>
                </a:solidFill>
                <a:latin typeface="Arial" charset="0"/>
              </a:rPr>
            </a:br>
            <a:r>
              <a:rPr lang="en-US" b="0" dirty="0" smtClean="0">
                <a:solidFill>
                  <a:schemeClr val="tx1"/>
                </a:solidFill>
                <a:latin typeface="Arial" charset="0"/>
              </a:rPr>
              <a:t>intakes must </a:t>
            </a:r>
            <a:r>
              <a:rPr lang="en-US" b="0" u="sng" dirty="0" smtClean="0">
                <a:solidFill>
                  <a:schemeClr val="tx1"/>
                </a:solidFill>
                <a:latin typeface="Arial" charset="0"/>
              </a:rPr>
              <a:t>operate under a </a:t>
            </a:r>
            <a:br>
              <a:rPr lang="en-US" b="0" u="sng" dirty="0" smtClean="0">
                <a:solidFill>
                  <a:schemeClr val="tx1"/>
                </a:solidFill>
                <a:latin typeface="Arial" charset="0"/>
              </a:rPr>
            </a:br>
            <a:r>
              <a:rPr lang="en-US" b="0" u="sng" dirty="0" smtClean="0">
                <a:solidFill>
                  <a:schemeClr val="tx1"/>
                </a:solidFill>
                <a:latin typeface="Arial" charset="0"/>
              </a:rPr>
              <a:t>full range of flows</a:t>
            </a:r>
            <a:r>
              <a:rPr lang="en-US" b="0" dirty="0" smtClean="0">
                <a:solidFill>
                  <a:schemeClr val="tx1"/>
                </a:solidFill>
                <a:latin typeface="Arial" charset="0"/>
              </a:rPr>
              <a:t> from low to </a:t>
            </a:r>
            <a:br>
              <a:rPr lang="en-US" b="0" dirty="0" smtClean="0">
                <a:solidFill>
                  <a:schemeClr val="tx1"/>
                </a:solidFill>
                <a:latin typeface="Arial" charset="0"/>
              </a:rPr>
            </a:br>
            <a:r>
              <a:rPr lang="en-US" b="0" dirty="0" smtClean="0">
                <a:solidFill>
                  <a:schemeClr val="tx1"/>
                </a:solidFill>
                <a:latin typeface="Arial" charset="0"/>
              </a:rPr>
              <a:t>flood, sometimes </a:t>
            </a:r>
            <a:r>
              <a:rPr lang="en-US" b="0" u="sng" dirty="0" smtClean="0">
                <a:solidFill>
                  <a:schemeClr val="tx1"/>
                </a:solidFill>
                <a:latin typeface="Arial" charset="0"/>
              </a:rPr>
              <a:t>handle large </a:t>
            </a:r>
            <a:br>
              <a:rPr lang="en-US" b="0" u="sng" dirty="0" smtClean="0">
                <a:solidFill>
                  <a:schemeClr val="tx1"/>
                </a:solidFill>
                <a:latin typeface="Arial" charset="0"/>
              </a:rPr>
            </a:br>
            <a:r>
              <a:rPr lang="en-US" b="0" u="sng" dirty="0" smtClean="0">
                <a:solidFill>
                  <a:schemeClr val="tx1"/>
                </a:solidFill>
                <a:latin typeface="Arial" charset="0"/>
              </a:rPr>
              <a:t>quantities of silt, sand and gravel or floating debris</a:t>
            </a:r>
            <a:r>
              <a:rPr lang="en-US" b="0" dirty="0" smtClean="0">
                <a:solidFill>
                  <a:schemeClr val="tx1"/>
                </a:solidFill>
                <a:latin typeface="Arial" charset="0"/>
              </a:rPr>
              <a:t> ranging from full grown trees to leaves and weed.</a:t>
            </a:r>
          </a:p>
        </p:txBody>
      </p:sp>
      <p:pic>
        <p:nvPicPr>
          <p:cNvPr id="4" name="Picture 6" descr="030826-Technical Visit (PLN, JP, IndoPower)020-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8220" y="2460363"/>
            <a:ext cx="3466331" cy="2599030"/>
          </a:xfrm>
          <a:prstGeom prst="rect">
            <a:avLst/>
          </a:prstGeom>
          <a:ln>
            <a:noFill/>
          </a:ln>
          <a:effectLst>
            <a:softEdge rad="112500"/>
          </a:effectLst>
        </p:spPr>
      </p:pic>
      <p:sp>
        <p:nvSpPr>
          <p:cNvPr id="5" name="Oval 7"/>
          <p:cNvSpPr>
            <a:spLocks noChangeArrowheads="1"/>
          </p:cNvSpPr>
          <p:nvPr/>
        </p:nvSpPr>
        <p:spPr bwMode="auto">
          <a:xfrm>
            <a:off x="7628945" y="3853626"/>
            <a:ext cx="1107929" cy="479260"/>
          </a:xfrm>
          <a:prstGeom prst="ellipse">
            <a:avLst/>
          </a:prstGeom>
          <a:noFill/>
          <a:ln w="38100">
            <a:solidFill>
              <a:srgbClr val="FF0000"/>
            </a:solidFill>
            <a:round/>
            <a:headEnd/>
            <a:tailEnd/>
          </a:ln>
        </p:spPr>
        <p:txBody>
          <a:bodyPr wrap="none" lIns="0" tIns="0" rIns="0" bIns="0" anchor="ctr"/>
          <a:lstStyle/>
          <a:p>
            <a:endParaRPr lang="en-US" sz="2316"/>
          </a:p>
        </p:txBody>
      </p:sp>
    </p:spTree>
    <p:extLst>
      <p:ext uri="{BB962C8B-B14F-4D97-AF65-F5344CB8AC3E}">
        <p14:creationId xmlns:p14="http://schemas.microsoft.com/office/powerpoint/2010/main" val="1875870240"/>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endParaRPr lang="en-US" smtClean="0"/>
          </a:p>
        </p:txBody>
      </p:sp>
      <p:pic>
        <p:nvPicPr>
          <p:cNvPr id="26627" name="Picture 5" descr="Weir from above"/>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880583"/>
            <a:ext cx="10083800" cy="6682268"/>
          </a:xfrm>
          <a:prstGeom prst="rect">
            <a:avLst/>
          </a:prstGeom>
          <a:noFill/>
          <a:ln w="9525">
            <a:noFill/>
            <a:miter lim="800000"/>
            <a:headEnd/>
            <a:tailEnd/>
          </a:ln>
        </p:spPr>
      </p:pic>
      <p:sp>
        <p:nvSpPr>
          <p:cNvPr id="26628" name="AutoShape 6"/>
          <p:cNvSpPr>
            <a:spLocks/>
          </p:cNvSpPr>
          <p:nvPr/>
        </p:nvSpPr>
        <p:spPr bwMode="auto">
          <a:xfrm>
            <a:off x="2067084" y="5588106"/>
            <a:ext cx="2184823" cy="462174"/>
          </a:xfrm>
          <a:prstGeom prst="borderCallout1">
            <a:avLst>
              <a:gd name="adj1" fmla="val 27273"/>
              <a:gd name="adj2" fmla="val 103847"/>
              <a:gd name="adj3" fmla="val -227273"/>
              <a:gd name="adj4" fmla="val 153444"/>
            </a:avLst>
          </a:prstGeom>
          <a:solidFill>
            <a:schemeClr val="bg1"/>
          </a:solidFill>
          <a:ln w="9525">
            <a:solidFill>
              <a:schemeClr val="bg1"/>
            </a:solidFill>
            <a:miter lim="800000"/>
            <a:headEnd/>
            <a:tailEnd type="triangle" w="med" len="med"/>
          </a:ln>
        </p:spPr>
        <p:txBody>
          <a:bodyPr/>
          <a:lstStyle/>
          <a:p>
            <a:pPr algn="ctr"/>
            <a:r>
              <a:rPr lang="en-US" sz="2316">
                <a:latin typeface="Calibri" pitchFamily="34" charset="0"/>
              </a:rPr>
              <a:t>Side intake</a:t>
            </a:r>
          </a:p>
        </p:txBody>
      </p:sp>
    </p:spTree>
    <p:extLst>
      <p:ext uri="{BB962C8B-B14F-4D97-AF65-F5344CB8AC3E}">
        <p14:creationId xmlns:p14="http://schemas.microsoft.com/office/powerpoint/2010/main" val="270146891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Weir, intake &amp; canal</a:t>
            </a:r>
            <a:endParaRPr lang="en-US" dirty="0"/>
          </a:p>
        </p:txBody>
      </p:sp>
      <p:pic>
        <p:nvPicPr>
          <p:cNvPr id="4" name="Picture 4" descr="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8405" y="1678132"/>
            <a:ext cx="8264446" cy="5788295"/>
          </a:xfrm>
          <a:prstGeom prst="rect">
            <a:avLst/>
          </a:prstGeom>
          <a:ln>
            <a:noFill/>
          </a:ln>
          <a:effectLst>
            <a:softEdge rad="112500"/>
          </a:effectLst>
        </p:spPr>
      </p:pic>
    </p:spTree>
    <p:extLst>
      <p:ext uri="{BB962C8B-B14F-4D97-AF65-F5344CB8AC3E}">
        <p14:creationId xmlns:p14="http://schemas.microsoft.com/office/powerpoint/2010/main" val="2643245099"/>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Water intake: Design</a:t>
            </a:r>
            <a:endParaRPr lang="en-US" dirty="0"/>
          </a:p>
        </p:txBody>
      </p:sp>
      <p:sp>
        <p:nvSpPr>
          <p:cNvPr id="3" name="Content Placeholder 2"/>
          <p:cNvSpPr>
            <a:spLocks noGrp="1"/>
          </p:cNvSpPr>
          <p:nvPr>
            <p:ph idx="1"/>
          </p:nvPr>
        </p:nvSpPr>
        <p:spPr/>
        <p:txBody>
          <a:bodyPr>
            <a:normAutofit fontScale="92500" lnSpcReduction="10000"/>
          </a:bodyPr>
          <a:lstStyle/>
          <a:p>
            <a:pPr marL="211835" indent="-211835">
              <a:spcBef>
                <a:spcPct val="30000"/>
              </a:spcBef>
              <a:buFontTx/>
              <a:buChar char="•"/>
            </a:pPr>
            <a:r>
              <a:rPr lang="en-US" sz="2647" b="0" dirty="0">
                <a:solidFill>
                  <a:schemeClr val="tx1"/>
                </a:solidFill>
                <a:latin typeface="Arial" charset="0"/>
              </a:rPr>
              <a:t>Most importantly, design has to be good to allow diversion of required amounts of water into canal or penstock with minimum possible </a:t>
            </a:r>
            <a:r>
              <a:rPr lang="en-US" sz="2647" b="0" dirty="0" err="1">
                <a:solidFill>
                  <a:schemeClr val="tx1"/>
                </a:solidFill>
                <a:latin typeface="Arial" charset="0"/>
              </a:rPr>
              <a:t>headloss</a:t>
            </a:r>
            <a:r>
              <a:rPr lang="en-US" sz="2647" b="0" dirty="0">
                <a:solidFill>
                  <a:schemeClr val="tx1"/>
                </a:solidFill>
                <a:latin typeface="Arial" charset="0"/>
              </a:rPr>
              <a:t>. </a:t>
            </a:r>
          </a:p>
          <a:p>
            <a:pPr marL="211835" indent="-211835">
              <a:spcBef>
                <a:spcPct val="30000"/>
              </a:spcBef>
              <a:buFontTx/>
              <a:buChar char="•"/>
            </a:pPr>
            <a:r>
              <a:rPr lang="en-US" sz="2647" b="0" dirty="0">
                <a:solidFill>
                  <a:schemeClr val="tx1"/>
                </a:solidFill>
                <a:latin typeface="Arial" charset="0"/>
              </a:rPr>
              <a:t>Trash and floating debris should be kept away and sediment should be kept from entering the headrace</a:t>
            </a:r>
          </a:p>
          <a:p>
            <a:pPr marL="1251747" lvl="2" indent="-243347">
              <a:spcBef>
                <a:spcPct val="30000"/>
              </a:spcBef>
              <a:buFontTx/>
              <a:buChar char="•"/>
            </a:pPr>
            <a:r>
              <a:rPr lang="en-US" sz="2647" dirty="0">
                <a:latin typeface="Arial" charset="0"/>
              </a:rPr>
              <a:t>Submerged wall</a:t>
            </a:r>
          </a:p>
          <a:p>
            <a:pPr marL="1251747" lvl="2" indent="-243347">
              <a:spcBef>
                <a:spcPct val="30000"/>
              </a:spcBef>
              <a:buFontTx/>
              <a:buChar char="•"/>
            </a:pPr>
            <a:r>
              <a:rPr lang="en-US" sz="2647" dirty="0">
                <a:latin typeface="Arial" charset="0"/>
              </a:rPr>
              <a:t>Floating bar</a:t>
            </a:r>
          </a:p>
          <a:p>
            <a:pPr marL="1251747" lvl="2" indent="-243347">
              <a:spcBef>
                <a:spcPct val="30000"/>
              </a:spcBef>
              <a:buFontTx/>
              <a:buChar char="•"/>
            </a:pPr>
            <a:r>
              <a:rPr lang="en-US" sz="2647" dirty="0">
                <a:latin typeface="Arial" charset="0"/>
              </a:rPr>
              <a:t>Coarse trash rack</a:t>
            </a:r>
          </a:p>
          <a:p>
            <a:pPr marL="1251747" lvl="2" indent="-243347">
              <a:spcBef>
                <a:spcPct val="30000"/>
              </a:spcBef>
              <a:buFontTx/>
              <a:buChar char="•"/>
            </a:pPr>
            <a:r>
              <a:rPr lang="en-US" sz="2647" dirty="0">
                <a:latin typeface="Arial" charset="0"/>
              </a:rPr>
              <a:t>Sluice gate</a:t>
            </a:r>
          </a:p>
          <a:p>
            <a:pPr marL="211835" indent="-211835">
              <a:spcBef>
                <a:spcPct val="30000"/>
              </a:spcBef>
              <a:buFontTx/>
              <a:buChar char="•"/>
            </a:pPr>
            <a:endParaRPr lang="en-US" sz="2647" dirty="0">
              <a:latin typeface="Arial" charset="0"/>
            </a:endParaRPr>
          </a:p>
          <a:p>
            <a:endParaRPr lang="en-US" dirty="0"/>
          </a:p>
        </p:txBody>
      </p:sp>
    </p:spTree>
    <p:extLst>
      <p:ext uri="{BB962C8B-B14F-4D97-AF65-F5344CB8AC3E}">
        <p14:creationId xmlns:p14="http://schemas.microsoft.com/office/powerpoint/2010/main" val="2238897679"/>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Location and design intake</a:t>
            </a:r>
            <a:endParaRPr lang="en-US" dirty="0"/>
          </a:p>
        </p:txBody>
      </p:sp>
      <p:sp>
        <p:nvSpPr>
          <p:cNvPr id="3" name="Content Placeholder 2"/>
          <p:cNvSpPr>
            <a:spLocks noGrp="1"/>
          </p:cNvSpPr>
          <p:nvPr>
            <p:ph idx="1"/>
          </p:nvPr>
        </p:nvSpPr>
        <p:spPr>
          <a:xfrm>
            <a:off x="1056719" y="2699600"/>
            <a:ext cx="3263457" cy="4208200"/>
          </a:xfrm>
        </p:spPr>
        <p:txBody>
          <a:bodyPr/>
          <a:lstStyle/>
          <a:p>
            <a:pPr>
              <a:spcBef>
                <a:spcPct val="0"/>
              </a:spcBef>
            </a:pPr>
            <a:r>
              <a:rPr lang="en-US" b="0" dirty="0" smtClean="0">
                <a:solidFill>
                  <a:schemeClr val="tx1"/>
                </a:solidFill>
                <a:latin typeface="Arial" charset="0"/>
              </a:rPr>
              <a:t>As a basic principle, intakes should always be located on the outer side of a river bend to minimize sediment in headrace.</a:t>
            </a:r>
          </a:p>
          <a:p>
            <a:pPr>
              <a:spcBef>
                <a:spcPct val="0"/>
              </a:spcBef>
            </a:pPr>
            <a:endParaRPr lang="en-US" b="0" dirty="0" smtClean="0">
              <a:solidFill>
                <a:schemeClr val="tx1"/>
              </a:solidFill>
              <a:latin typeface="Arial" charset="0"/>
            </a:endParaRPr>
          </a:p>
          <a:p>
            <a:pPr>
              <a:spcBef>
                <a:spcPct val="0"/>
              </a:spcBef>
            </a:pPr>
            <a:r>
              <a:rPr lang="en-US" b="0" dirty="0" smtClean="0">
                <a:solidFill>
                  <a:schemeClr val="tx1"/>
                </a:solidFill>
                <a:latin typeface="Arial" charset="0"/>
              </a:rPr>
              <a:t>Sluice gates in the intake are provided to allow flushing of deposited sediments from the intake</a:t>
            </a:r>
            <a:endParaRPr lang="en-US" b="0" dirty="0">
              <a:solidFill>
                <a:schemeClr val="tx1"/>
              </a:solidFill>
              <a:latin typeface="Arial" charset="0"/>
            </a:endParaRPr>
          </a:p>
        </p:txBody>
      </p:sp>
      <p:pic>
        <p:nvPicPr>
          <p:cNvPr id="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0419" y="2269361"/>
            <a:ext cx="4481716" cy="4842641"/>
          </a:xfrm>
          <a:prstGeom prst="rect">
            <a:avLst/>
          </a:prstGeom>
          <a:noFill/>
          <a:ln w="9525">
            <a:noFill/>
            <a:miter lim="800000"/>
            <a:headEnd/>
            <a:tailEnd/>
          </a:ln>
          <a:effectLst>
            <a:outerShdw dist="35921" dir="2700000" algn="ctr" rotWithShape="0">
              <a:schemeClr val="bg2"/>
            </a:outerShdw>
          </a:effectLst>
        </p:spPr>
      </p:pic>
    </p:spTree>
    <p:extLst>
      <p:ext uri="{BB962C8B-B14F-4D97-AF65-F5344CB8AC3E}">
        <p14:creationId xmlns:p14="http://schemas.microsoft.com/office/powerpoint/2010/main" val="1505541014"/>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Coanda</a:t>
            </a:r>
            <a:r>
              <a:rPr lang="en-US" dirty="0" smtClean="0"/>
              <a:t> (or Tyrolean) screen</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7505" y="2184824"/>
            <a:ext cx="6533628" cy="4607737"/>
          </a:xfrm>
          <a:prstGeom prst="rect">
            <a:avLst/>
          </a:prstGeom>
        </p:spPr>
      </p:pic>
    </p:spTree>
    <p:extLst>
      <p:ext uri="{BB962C8B-B14F-4D97-AF65-F5344CB8AC3E}">
        <p14:creationId xmlns:p14="http://schemas.microsoft.com/office/powerpoint/2010/main" val="708765872"/>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Typical layout of a </a:t>
            </a:r>
            <a:r>
              <a:rPr lang="en-GB" dirty="0" err="1" smtClean="0"/>
              <a:t>Coanda</a:t>
            </a:r>
            <a:r>
              <a:rPr lang="en-GB" dirty="0" smtClean="0"/>
              <a:t> (Tyrolean) Weir</a:t>
            </a:r>
            <a:endParaRPr lang="en-US" dirty="0"/>
          </a:p>
        </p:txBody>
      </p:sp>
      <p:pic>
        <p:nvPicPr>
          <p:cNvPr id="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102371" y="2790607"/>
            <a:ext cx="6483897" cy="4026406"/>
          </a:xfrm>
          <a:prstGeom prst="rect">
            <a:avLst/>
          </a:prstGeom>
          <a:ln>
            <a:noFill/>
          </a:ln>
          <a:effectLst>
            <a:softEdge rad="112500"/>
          </a:effectLst>
        </p:spPr>
      </p:pic>
    </p:spTree>
    <p:extLst>
      <p:ext uri="{BB962C8B-B14F-4D97-AF65-F5344CB8AC3E}">
        <p14:creationId xmlns:p14="http://schemas.microsoft.com/office/powerpoint/2010/main" val="1359793003"/>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402653"/>
            <a:ext cx="4180575" cy="1313605"/>
          </a:xfrm>
        </p:spPr>
        <p:txBody>
          <a:bodyPr/>
          <a:lstStyle/>
          <a:p>
            <a:r>
              <a:rPr lang="en-GB" dirty="0" smtClean="0"/>
              <a:t>Desilting basin: purpose</a:t>
            </a:r>
            <a:endParaRPr lang="en-US" dirty="0"/>
          </a:p>
        </p:txBody>
      </p:sp>
      <p:sp>
        <p:nvSpPr>
          <p:cNvPr id="3" name="Content Placeholder 2"/>
          <p:cNvSpPr>
            <a:spLocks noGrp="1"/>
          </p:cNvSpPr>
          <p:nvPr>
            <p:ph idx="1"/>
          </p:nvPr>
        </p:nvSpPr>
        <p:spPr>
          <a:xfrm>
            <a:off x="1056719" y="3025140"/>
            <a:ext cx="8575200" cy="3882660"/>
          </a:xfrm>
        </p:spPr>
        <p:txBody>
          <a:bodyPr>
            <a:normAutofit lnSpcReduction="10000"/>
          </a:bodyPr>
          <a:lstStyle/>
          <a:p>
            <a:pPr>
              <a:spcBef>
                <a:spcPct val="0"/>
              </a:spcBef>
            </a:pPr>
            <a:r>
              <a:rPr lang="en-US" b="0" u="sng" dirty="0" smtClean="0">
                <a:solidFill>
                  <a:schemeClr val="tx1"/>
                </a:solidFill>
                <a:latin typeface="Arial" charset="0"/>
              </a:rPr>
              <a:t>The purpose of </a:t>
            </a:r>
            <a:r>
              <a:rPr lang="en-US" b="0" u="sng" dirty="0" err="1" smtClean="0">
                <a:solidFill>
                  <a:schemeClr val="tx1"/>
                </a:solidFill>
                <a:latin typeface="Arial" charset="0"/>
              </a:rPr>
              <a:t>desilting</a:t>
            </a:r>
            <a:r>
              <a:rPr lang="en-US" b="0" u="sng" dirty="0" smtClean="0">
                <a:solidFill>
                  <a:schemeClr val="tx1"/>
                </a:solidFill>
                <a:latin typeface="Arial" charset="0"/>
              </a:rPr>
              <a:t> structures</a:t>
            </a:r>
            <a:r>
              <a:rPr lang="en-US" b="0" dirty="0" smtClean="0">
                <a:solidFill>
                  <a:schemeClr val="tx1"/>
                </a:solidFill>
                <a:latin typeface="Arial" charset="0"/>
              </a:rPr>
              <a:t> is to trap and </a:t>
            </a:r>
            <a:r>
              <a:rPr lang="en-US" b="0" u="sng" dirty="0" smtClean="0">
                <a:solidFill>
                  <a:schemeClr val="tx1"/>
                </a:solidFill>
                <a:latin typeface="Arial" charset="0"/>
              </a:rPr>
              <a:t>eliminate sand and silt</a:t>
            </a:r>
            <a:r>
              <a:rPr lang="en-US" b="0" dirty="0" smtClean="0">
                <a:solidFill>
                  <a:schemeClr val="tx1"/>
                </a:solidFill>
                <a:latin typeface="Arial" charset="0"/>
              </a:rPr>
              <a:t> from the diverted water.</a:t>
            </a:r>
          </a:p>
          <a:p>
            <a:pPr>
              <a:spcBef>
                <a:spcPct val="0"/>
              </a:spcBef>
            </a:pPr>
            <a:endParaRPr lang="en-US" b="0" dirty="0" smtClean="0">
              <a:solidFill>
                <a:schemeClr val="tx1"/>
              </a:solidFill>
              <a:latin typeface="Arial" charset="0"/>
            </a:endParaRPr>
          </a:p>
          <a:p>
            <a:pPr>
              <a:spcBef>
                <a:spcPct val="0"/>
              </a:spcBef>
            </a:pPr>
            <a:r>
              <a:rPr lang="en-US" b="0" dirty="0" smtClean="0">
                <a:solidFill>
                  <a:schemeClr val="tx1"/>
                </a:solidFill>
                <a:latin typeface="Arial" charset="0"/>
              </a:rPr>
              <a:t>If heavy sand and silt-laden water is admitted to the turbine, </a:t>
            </a:r>
            <a:r>
              <a:rPr lang="en-US" b="0" u="sng" dirty="0" smtClean="0">
                <a:solidFill>
                  <a:schemeClr val="tx1"/>
                </a:solidFill>
                <a:latin typeface="Arial" charset="0"/>
              </a:rPr>
              <a:t>hard particles may cause damage</a:t>
            </a:r>
            <a:r>
              <a:rPr lang="en-US" b="0" dirty="0" smtClean="0">
                <a:solidFill>
                  <a:schemeClr val="tx1"/>
                </a:solidFill>
                <a:latin typeface="Arial" charset="0"/>
              </a:rPr>
              <a:t> to runners, seals and bearings. Silt might also settle in the water conveyance system and obstruct flow.</a:t>
            </a:r>
          </a:p>
          <a:p>
            <a:pPr>
              <a:spcBef>
                <a:spcPct val="0"/>
              </a:spcBef>
            </a:pPr>
            <a:endParaRPr lang="en-US" b="0" dirty="0" smtClean="0">
              <a:solidFill>
                <a:schemeClr val="tx1"/>
              </a:solidFill>
              <a:latin typeface="Arial" charset="0"/>
            </a:endParaRPr>
          </a:p>
          <a:p>
            <a:pPr>
              <a:spcBef>
                <a:spcPct val="0"/>
              </a:spcBef>
            </a:pPr>
            <a:r>
              <a:rPr lang="en-US" b="0" dirty="0" smtClean="0">
                <a:solidFill>
                  <a:schemeClr val="tx1"/>
                </a:solidFill>
                <a:latin typeface="Arial" charset="0"/>
              </a:rPr>
              <a:t>The </a:t>
            </a:r>
            <a:r>
              <a:rPr lang="en-US" b="0" u="sng" dirty="0" smtClean="0">
                <a:solidFill>
                  <a:schemeClr val="tx1"/>
                </a:solidFill>
                <a:latin typeface="Arial" charset="0"/>
              </a:rPr>
              <a:t>traditional method</a:t>
            </a:r>
            <a:r>
              <a:rPr lang="en-US" b="0" dirty="0" smtClean="0">
                <a:solidFill>
                  <a:schemeClr val="tx1"/>
                </a:solidFill>
                <a:latin typeface="Arial" charset="0"/>
              </a:rPr>
              <a:t> of excluding sand and silt is to </a:t>
            </a:r>
            <a:r>
              <a:rPr lang="en-US" b="0" u="sng" dirty="0" smtClean="0">
                <a:solidFill>
                  <a:schemeClr val="tx1"/>
                </a:solidFill>
                <a:latin typeface="Arial" charset="0"/>
              </a:rPr>
              <a:t>reduce the velocity of the flowing water</a:t>
            </a:r>
            <a:r>
              <a:rPr lang="en-US" b="0" dirty="0" smtClean="0">
                <a:solidFill>
                  <a:schemeClr val="tx1"/>
                </a:solidFill>
                <a:latin typeface="Arial" charset="0"/>
              </a:rPr>
              <a:t> - in a specifically designed basin - to such an extent that the particles of a certain size </a:t>
            </a:r>
            <a:r>
              <a:rPr lang="en-US" b="0" u="sng" dirty="0" smtClean="0">
                <a:solidFill>
                  <a:schemeClr val="tx1"/>
                </a:solidFill>
                <a:latin typeface="Arial" charset="0"/>
              </a:rPr>
              <a:t>settle out at the bottom of the structure</a:t>
            </a:r>
            <a:r>
              <a:rPr lang="en-US" b="0" dirty="0" smtClean="0">
                <a:solidFill>
                  <a:schemeClr val="tx1"/>
                </a:solidFill>
                <a:latin typeface="Arial" charset="0"/>
              </a:rPr>
              <a:t> from where they can be flushed back to the river (gravity sluicing).</a:t>
            </a:r>
            <a:endParaRPr lang="en-US" b="0" dirty="0">
              <a:solidFill>
                <a:schemeClr val="tx1"/>
              </a:solidFill>
              <a:latin typeface="Arial"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5372" y="-40133"/>
            <a:ext cx="4880813" cy="2739734"/>
          </a:xfrm>
          <a:prstGeom prst="rect">
            <a:avLst/>
          </a:prstGeom>
        </p:spPr>
      </p:pic>
    </p:spTree>
    <p:extLst>
      <p:ext uri="{BB962C8B-B14F-4D97-AF65-F5344CB8AC3E}">
        <p14:creationId xmlns:p14="http://schemas.microsoft.com/office/powerpoint/2010/main" val="277576962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pPr>
              <a:lnSpc>
                <a:spcPct val="80000"/>
              </a:lnSpc>
            </a:pPr>
            <a:r>
              <a:rPr lang="en-US" dirty="0" smtClean="0"/>
              <a:t>Example installations</a:t>
            </a:r>
            <a:endParaRPr lang="en-US" dirty="0"/>
          </a:p>
        </p:txBody>
      </p:sp>
      <p:sp>
        <p:nvSpPr>
          <p:cNvPr id="9" name="Subtitle 8"/>
          <p:cNvSpPr>
            <a:spLocks noGrp="1"/>
          </p:cNvSpPr>
          <p:nvPr>
            <p:ph type="subTitle" idx="1"/>
          </p:nvPr>
        </p:nvSpPr>
        <p:spPr/>
        <p:txBody>
          <a:bodyPr/>
          <a:lstStyle/>
          <a:p>
            <a:endParaRPr lang="en-US"/>
          </a:p>
        </p:txBody>
      </p:sp>
    </p:spTree>
    <p:extLst>
      <p:ext uri="{BB962C8B-B14F-4D97-AF65-F5344CB8AC3E}">
        <p14:creationId xmlns:p14="http://schemas.microsoft.com/office/powerpoint/2010/main" val="23162151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Desilting</a:t>
            </a:r>
            <a:r>
              <a:rPr lang="en-GB" dirty="0" smtClean="0"/>
              <a:t> basin: Design</a:t>
            </a:r>
            <a:endParaRPr lang="en-US" dirty="0"/>
          </a:p>
        </p:txBody>
      </p:sp>
      <p:sp>
        <p:nvSpPr>
          <p:cNvPr id="3" name="Content Placeholder 2"/>
          <p:cNvSpPr>
            <a:spLocks noGrp="1"/>
          </p:cNvSpPr>
          <p:nvPr>
            <p:ph idx="1"/>
          </p:nvPr>
        </p:nvSpPr>
        <p:spPr/>
        <p:txBody>
          <a:bodyPr/>
          <a:lstStyle/>
          <a:p>
            <a:pPr marL="313375" indent="-313375">
              <a:buFontTx/>
              <a:buChar char="•"/>
            </a:pPr>
            <a:r>
              <a:rPr lang="en-US" b="0" dirty="0" err="1" smtClean="0">
                <a:solidFill>
                  <a:schemeClr val="tx1"/>
                </a:solidFill>
                <a:latin typeface="Arial" charset="0"/>
              </a:rPr>
              <a:t>Desilting</a:t>
            </a:r>
            <a:r>
              <a:rPr lang="en-US" b="0" dirty="0" smtClean="0">
                <a:solidFill>
                  <a:schemeClr val="tx1"/>
                </a:solidFill>
                <a:latin typeface="Arial" charset="0"/>
              </a:rPr>
              <a:t> basin must be a longish structure, i.e. about </a:t>
            </a:r>
            <a:r>
              <a:rPr lang="en-US" b="0" u="sng" dirty="0" smtClean="0">
                <a:solidFill>
                  <a:schemeClr val="tx1"/>
                </a:solidFill>
                <a:latin typeface="Arial" charset="0"/>
              </a:rPr>
              <a:t>eight times longer than wide</a:t>
            </a:r>
            <a:r>
              <a:rPr lang="en-US" b="0" dirty="0" smtClean="0">
                <a:solidFill>
                  <a:schemeClr val="tx1"/>
                </a:solidFill>
                <a:latin typeface="Arial" charset="0"/>
              </a:rPr>
              <a:t>. If the basin is too wide, water will tend to meander through the basin and areas of high velocity or even reverse flow will occur and settling of particles is limited.</a:t>
            </a:r>
          </a:p>
          <a:p>
            <a:pPr marL="313375" indent="-313375">
              <a:buFontTx/>
              <a:buChar char="•"/>
            </a:pPr>
            <a:r>
              <a:rPr lang="en-US" b="0" dirty="0" smtClean="0">
                <a:solidFill>
                  <a:schemeClr val="tx1"/>
                </a:solidFill>
                <a:latin typeface="Arial" charset="0"/>
              </a:rPr>
              <a:t>The </a:t>
            </a:r>
            <a:r>
              <a:rPr lang="en-US" b="0" dirty="0" err="1" smtClean="0">
                <a:solidFill>
                  <a:schemeClr val="tx1"/>
                </a:solidFill>
                <a:latin typeface="Arial" charset="0"/>
              </a:rPr>
              <a:t>desilting</a:t>
            </a:r>
            <a:r>
              <a:rPr lang="en-US" b="0" dirty="0" smtClean="0">
                <a:solidFill>
                  <a:schemeClr val="tx1"/>
                </a:solidFill>
                <a:latin typeface="Arial" charset="0"/>
              </a:rPr>
              <a:t> basin needs to have a </a:t>
            </a:r>
            <a:r>
              <a:rPr lang="en-US" b="0" u="sng" dirty="0" smtClean="0">
                <a:solidFill>
                  <a:schemeClr val="tx1"/>
                </a:solidFill>
                <a:latin typeface="Arial" charset="0"/>
              </a:rPr>
              <a:t>gutter shaped bottom</a:t>
            </a:r>
            <a:r>
              <a:rPr lang="en-US" b="0" dirty="0" smtClean="0">
                <a:solidFill>
                  <a:schemeClr val="tx1"/>
                </a:solidFill>
                <a:latin typeface="Arial" charset="0"/>
              </a:rPr>
              <a:t> in order that accumulated sediments can be flushed out.</a:t>
            </a:r>
          </a:p>
          <a:p>
            <a:pPr marL="313375" indent="-313375">
              <a:buFontTx/>
              <a:buChar char="•"/>
            </a:pPr>
            <a:r>
              <a:rPr lang="en-US" b="0" u="sng" dirty="0" smtClean="0">
                <a:solidFill>
                  <a:schemeClr val="tx1"/>
                </a:solidFill>
                <a:latin typeface="Arial" charset="0"/>
              </a:rPr>
              <a:t>Sediment removal from desilting basins</a:t>
            </a:r>
            <a:r>
              <a:rPr lang="en-US" b="0" dirty="0" smtClean="0">
                <a:solidFill>
                  <a:schemeClr val="tx1"/>
                </a:solidFill>
                <a:latin typeface="Arial" charset="0"/>
              </a:rPr>
              <a:t> through intermittent or continuous flushing without causing significant interruptions of the operation of the hydropower plant is the most difficult part of desilting.</a:t>
            </a:r>
            <a:endParaRPr lang="en-US" b="0" dirty="0">
              <a:solidFill>
                <a:schemeClr val="tx1"/>
              </a:solidFill>
              <a:latin typeface="Arial" charset="0"/>
            </a:endParaRPr>
          </a:p>
        </p:txBody>
      </p:sp>
    </p:spTree>
    <p:extLst>
      <p:ext uri="{BB962C8B-B14F-4D97-AF65-F5344CB8AC3E}">
        <p14:creationId xmlns:p14="http://schemas.microsoft.com/office/powerpoint/2010/main" val="829358460"/>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Typical layout of a </a:t>
            </a:r>
            <a:r>
              <a:rPr lang="en-GB" dirty="0" err="1" smtClean="0"/>
              <a:t>desilting</a:t>
            </a:r>
            <a:r>
              <a:rPr lang="en-GB" dirty="0" smtClean="0"/>
              <a:t> basin</a:t>
            </a:r>
            <a:endParaRPr lang="en-US" dirty="0"/>
          </a:p>
        </p:txBody>
      </p:sp>
      <p:pic>
        <p:nvPicPr>
          <p:cNvPr id="4" name="Picture 2" descr="File0004"/>
          <p:cNvPicPr>
            <a:picLocks noGrp="1" noChangeAspect="1" noChangeArrowheads="1"/>
          </p:cNvPicPr>
          <p:nvPr>
            <p:ph idx="1"/>
          </p:nvPr>
        </p:nvPicPr>
        <p:blipFill>
          <a:blip r:embed="rId3">
            <a:lum bright="10000" contrast="6000"/>
            <a:extLst>
              <a:ext uri="{28A0092B-C50C-407E-A947-70E740481C1C}">
                <a14:useLocalDpi xmlns:a14="http://schemas.microsoft.com/office/drawing/2010/main" val="0"/>
              </a:ext>
            </a:extLst>
          </a:blip>
          <a:srcRect/>
          <a:stretch>
            <a:fillRect/>
          </a:stretch>
        </p:blipFill>
        <p:spPr bwMode="auto">
          <a:xfrm>
            <a:off x="617505" y="2205821"/>
            <a:ext cx="9296068" cy="4781855"/>
          </a:xfrm>
          <a:prstGeom prst="rect">
            <a:avLst/>
          </a:prstGeom>
          <a:noFill/>
          <a:ln w="9525">
            <a:noFill/>
            <a:miter lim="800000"/>
            <a:headEnd/>
            <a:tailEnd/>
          </a:ln>
          <a:effectLst>
            <a:outerShdw dist="35921" dir="2700000" algn="ctr" rotWithShape="0">
              <a:srgbClr val="808080"/>
            </a:outerShdw>
          </a:effectLst>
        </p:spPr>
      </p:pic>
    </p:spTree>
    <p:extLst>
      <p:ext uri="{BB962C8B-B14F-4D97-AF65-F5344CB8AC3E}">
        <p14:creationId xmlns:p14="http://schemas.microsoft.com/office/powerpoint/2010/main" val="3594186214"/>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Desilting</a:t>
            </a:r>
            <a:r>
              <a:rPr lang="en-GB" dirty="0" smtClean="0"/>
              <a:t> basin: Monitoring and maintenance</a:t>
            </a:r>
            <a:endParaRPr lang="en-US" dirty="0"/>
          </a:p>
        </p:txBody>
      </p:sp>
      <p:sp>
        <p:nvSpPr>
          <p:cNvPr id="3" name="Content Placeholder 2"/>
          <p:cNvSpPr>
            <a:spLocks noGrp="1"/>
          </p:cNvSpPr>
          <p:nvPr>
            <p:ph idx="1"/>
          </p:nvPr>
        </p:nvSpPr>
        <p:spPr/>
        <p:txBody>
          <a:bodyPr/>
          <a:lstStyle/>
          <a:p>
            <a:pPr marL="217086" indent="-217086">
              <a:spcBef>
                <a:spcPct val="30000"/>
              </a:spcBef>
              <a:buFontTx/>
              <a:buChar char="•"/>
            </a:pPr>
            <a:r>
              <a:rPr lang="en-US" b="0" dirty="0" smtClean="0">
                <a:solidFill>
                  <a:schemeClr val="tx1"/>
                </a:solidFill>
                <a:latin typeface="Arial" charset="0"/>
              </a:rPr>
              <a:t>Check if sediment trap works during high sediment concentrations, take water samples after sediment trap and watch if particles larger than 0,2 mm are removed efficiently. Allowed size and concentration depends on turbine and is provided by manufacturer</a:t>
            </a:r>
          </a:p>
          <a:p>
            <a:pPr marL="217086" indent="-217086">
              <a:spcBef>
                <a:spcPct val="30000"/>
              </a:spcBef>
              <a:buFontTx/>
              <a:buChar char="•"/>
            </a:pPr>
            <a:r>
              <a:rPr lang="en-US" b="0" dirty="0" smtClean="0">
                <a:solidFill>
                  <a:schemeClr val="tx1"/>
                </a:solidFill>
                <a:latin typeface="Arial" charset="0"/>
              </a:rPr>
              <a:t>If flushing does not remove all sediments, remove sediments manually</a:t>
            </a:r>
          </a:p>
          <a:p>
            <a:pPr marL="217086" indent="-217086">
              <a:spcBef>
                <a:spcPct val="30000"/>
              </a:spcBef>
              <a:buFontTx/>
              <a:buChar char="•"/>
            </a:pPr>
            <a:r>
              <a:rPr lang="en-US" b="0" dirty="0" smtClean="0">
                <a:solidFill>
                  <a:schemeClr val="tx1"/>
                </a:solidFill>
                <a:latin typeface="Arial" charset="0"/>
              </a:rPr>
              <a:t>Often 2 parallel basins are provided. Designer must clarify how sediment trap should be operated at low/high flows and for flushing.</a:t>
            </a:r>
          </a:p>
          <a:p>
            <a:pPr marL="217086" indent="-217086">
              <a:spcBef>
                <a:spcPct val="30000"/>
              </a:spcBef>
              <a:buFontTx/>
              <a:buChar char="•"/>
            </a:pPr>
            <a:r>
              <a:rPr lang="en-US" b="0" dirty="0" smtClean="0">
                <a:solidFill>
                  <a:schemeClr val="tx1"/>
                </a:solidFill>
                <a:latin typeface="Arial" charset="0"/>
              </a:rPr>
              <a:t>Check structure and gates similarly like weir or dam</a:t>
            </a:r>
            <a:endParaRPr lang="en-US" b="0" dirty="0">
              <a:solidFill>
                <a:schemeClr val="tx1"/>
              </a:solidFill>
              <a:latin typeface="Arial" charset="0"/>
            </a:endParaRPr>
          </a:p>
        </p:txBody>
      </p:sp>
    </p:spTree>
    <p:extLst>
      <p:ext uri="{BB962C8B-B14F-4D97-AF65-F5344CB8AC3E}">
        <p14:creationId xmlns:p14="http://schemas.microsoft.com/office/powerpoint/2010/main" val="506709111"/>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Microhydro basic components"/>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1106417"/>
            <a:ext cx="10083800" cy="6456433"/>
          </a:xfrm>
          <a:prstGeom prst="rect">
            <a:avLst/>
          </a:prstGeom>
          <a:noFill/>
          <a:ln w="3175">
            <a:solidFill>
              <a:srgbClr val="000000"/>
            </a:solidFill>
            <a:miter lim="800000"/>
            <a:headEnd/>
            <a:tailEnd/>
          </a:ln>
        </p:spPr>
      </p:pic>
      <p:sp>
        <p:nvSpPr>
          <p:cNvPr id="29699" name="Rectangle 3"/>
          <p:cNvSpPr>
            <a:spLocks noChangeArrowheads="1"/>
          </p:cNvSpPr>
          <p:nvPr/>
        </p:nvSpPr>
        <p:spPr bwMode="auto">
          <a:xfrm>
            <a:off x="554514" y="0"/>
            <a:ext cx="7814945" cy="1008380"/>
          </a:xfrm>
          <a:prstGeom prst="rect">
            <a:avLst/>
          </a:prstGeom>
          <a:noFill/>
          <a:ln w="9525">
            <a:noFill/>
            <a:miter lim="800000"/>
            <a:headEnd/>
            <a:tailEnd/>
          </a:ln>
        </p:spPr>
        <p:txBody>
          <a:bodyPr anchor="ctr"/>
          <a:lstStyle/>
          <a:p>
            <a:pPr algn="ctr"/>
            <a:endParaRPr lang="en-US" sz="4852">
              <a:solidFill>
                <a:srgbClr val="000000"/>
              </a:solidFill>
            </a:endParaRPr>
          </a:p>
        </p:txBody>
      </p:sp>
      <p:sp>
        <p:nvSpPr>
          <p:cNvPr id="29700" name="Text Box 4"/>
          <p:cNvSpPr txBox="1">
            <a:spLocks noChangeArrowheads="1"/>
          </p:cNvSpPr>
          <p:nvPr/>
        </p:nvSpPr>
        <p:spPr bwMode="auto">
          <a:xfrm>
            <a:off x="5915428" y="7259987"/>
            <a:ext cx="4417876" cy="295915"/>
          </a:xfrm>
          <a:prstGeom prst="rect">
            <a:avLst/>
          </a:prstGeom>
          <a:noFill/>
          <a:ln w="38100" algn="ctr">
            <a:noFill/>
            <a:miter lim="800000"/>
            <a:headEnd/>
            <a:tailEnd/>
          </a:ln>
        </p:spPr>
        <p:txBody>
          <a:bodyPr wrap="none">
            <a:spAutoFit/>
          </a:bodyPr>
          <a:lstStyle/>
          <a:p>
            <a:pPr algn="ctr" eaLnBrk="0" hangingPunct="0"/>
            <a:r>
              <a:rPr lang="en-US" sz="1323">
                <a:latin typeface="Calibri" pitchFamily="34" charset="0"/>
                <a:cs typeface="Angsana New" pitchFamily="18" charset="-34"/>
              </a:rPr>
              <a:t>Source: Inversin, A. R. (1986). </a:t>
            </a:r>
            <a:r>
              <a:rPr lang="en-US" sz="1323" i="1">
                <a:latin typeface="Calibri" pitchFamily="34" charset="0"/>
                <a:cs typeface="Angsana New" pitchFamily="18" charset="-34"/>
              </a:rPr>
              <a:t>Micro-Hydropower Sourcebook</a:t>
            </a:r>
            <a:r>
              <a:rPr lang="en-US" sz="1323">
                <a:latin typeface="Calibri" pitchFamily="34" charset="0"/>
                <a:cs typeface="Angsana New" pitchFamily="18" charset="-34"/>
              </a:rPr>
              <a:t>.</a:t>
            </a:r>
          </a:p>
        </p:txBody>
      </p:sp>
      <p:sp>
        <p:nvSpPr>
          <p:cNvPr id="29701" name="Oval 5"/>
          <p:cNvSpPr>
            <a:spLocks noChangeArrowheads="1"/>
          </p:cNvSpPr>
          <p:nvPr/>
        </p:nvSpPr>
        <p:spPr bwMode="auto">
          <a:xfrm>
            <a:off x="2655306" y="2016760"/>
            <a:ext cx="3445298" cy="2184823"/>
          </a:xfrm>
          <a:prstGeom prst="ellipse">
            <a:avLst/>
          </a:prstGeom>
          <a:noFill/>
          <a:ln w="57150">
            <a:solidFill>
              <a:schemeClr val="tx1"/>
            </a:solidFill>
            <a:round/>
            <a:headEnd/>
            <a:tailEnd/>
          </a:ln>
        </p:spPr>
        <p:txBody>
          <a:bodyPr wrap="none" anchor="ctr"/>
          <a:lstStyle/>
          <a:p>
            <a:endParaRPr lang="en-US" sz="2316">
              <a:latin typeface="Calibri" pitchFamily="34" charset="0"/>
            </a:endParaRPr>
          </a:p>
        </p:txBody>
      </p:sp>
    </p:spTree>
    <p:extLst>
      <p:ext uri="{BB962C8B-B14F-4D97-AF65-F5344CB8AC3E}">
        <p14:creationId xmlns:p14="http://schemas.microsoft.com/office/powerpoint/2010/main" val="372827767"/>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Headrace</a:t>
            </a:r>
            <a:endParaRPr lang="en-US" dirty="0"/>
          </a:p>
        </p:txBody>
      </p:sp>
      <p:sp>
        <p:nvSpPr>
          <p:cNvPr id="3" name="Content Placeholder 2"/>
          <p:cNvSpPr>
            <a:spLocks noGrp="1"/>
          </p:cNvSpPr>
          <p:nvPr>
            <p:ph idx="1"/>
          </p:nvPr>
        </p:nvSpPr>
        <p:spPr>
          <a:xfrm>
            <a:off x="527050" y="2118360"/>
            <a:ext cx="6071870" cy="4789440"/>
          </a:xfrm>
        </p:spPr>
        <p:txBody>
          <a:bodyPr>
            <a:normAutofit/>
          </a:bodyPr>
          <a:lstStyle/>
          <a:p>
            <a:pPr>
              <a:spcBef>
                <a:spcPct val="30000"/>
              </a:spcBef>
            </a:pPr>
            <a:r>
              <a:rPr lang="en-US" b="0" dirty="0" smtClean="0">
                <a:solidFill>
                  <a:schemeClr val="tx1"/>
                </a:solidFill>
                <a:latin typeface="Arial" charset="0"/>
              </a:rPr>
              <a:t>The headrace </a:t>
            </a:r>
            <a:r>
              <a:rPr lang="en-US" b="0" u="sng" dirty="0" smtClean="0">
                <a:solidFill>
                  <a:schemeClr val="tx1"/>
                </a:solidFill>
                <a:latin typeface="Arial" charset="0"/>
              </a:rPr>
              <a:t>conveys the water from the intake / </a:t>
            </a:r>
            <a:r>
              <a:rPr lang="en-US" b="0" u="sng" dirty="0" err="1" smtClean="0">
                <a:solidFill>
                  <a:schemeClr val="tx1"/>
                </a:solidFill>
                <a:latin typeface="Arial" charset="0"/>
              </a:rPr>
              <a:t>desilting</a:t>
            </a:r>
            <a:r>
              <a:rPr lang="en-US" b="0" u="sng" dirty="0" smtClean="0">
                <a:solidFill>
                  <a:schemeClr val="tx1"/>
                </a:solidFill>
                <a:latin typeface="Arial" charset="0"/>
              </a:rPr>
              <a:t> basin to the </a:t>
            </a:r>
            <a:r>
              <a:rPr lang="en-US" b="0" u="sng" dirty="0" err="1" smtClean="0">
                <a:solidFill>
                  <a:schemeClr val="tx1"/>
                </a:solidFill>
                <a:latin typeface="Arial" charset="0"/>
              </a:rPr>
              <a:t>forebay</a:t>
            </a:r>
            <a:r>
              <a:rPr lang="en-US" b="0" dirty="0" smtClean="0">
                <a:solidFill>
                  <a:schemeClr val="tx1"/>
                </a:solidFill>
                <a:latin typeface="Arial" charset="0"/>
              </a:rPr>
              <a:t>. A headrace can have any length from zero (if penstock starts at </a:t>
            </a:r>
            <a:r>
              <a:rPr lang="en-US" b="0" dirty="0" err="1" smtClean="0">
                <a:solidFill>
                  <a:schemeClr val="tx1"/>
                </a:solidFill>
                <a:latin typeface="Arial" charset="0"/>
              </a:rPr>
              <a:t>desilting</a:t>
            </a:r>
            <a:r>
              <a:rPr lang="en-US" b="0" dirty="0" smtClean="0">
                <a:solidFill>
                  <a:schemeClr val="tx1"/>
                </a:solidFill>
                <a:latin typeface="Arial" charset="0"/>
              </a:rPr>
              <a:t> basin) to several kilometers.</a:t>
            </a:r>
          </a:p>
          <a:p>
            <a:pPr>
              <a:spcBef>
                <a:spcPct val="30000"/>
              </a:spcBef>
            </a:pPr>
            <a:r>
              <a:rPr lang="en-US" b="0" dirty="0" smtClean="0">
                <a:solidFill>
                  <a:schemeClr val="tx1"/>
                </a:solidFill>
                <a:latin typeface="Arial" charset="0"/>
              </a:rPr>
              <a:t>The </a:t>
            </a:r>
            <a:r>
              <a:rPr lang="en-US" b="0" u="sng" dirty="0" smtClean="0">
                <a:solidFill>
                  <a:schemeClr val="tx1"/>
                </a:solidFill>
                <a:latin typeface="Arial" charset="0"/>
              </a:rPr>
              <a:t>most cost effective</a:t>
            </a:r>
            <a:r>
              <a:rPr lang="en-US" b="0" dirty="0" smtClean="0">
                <a:solidFill>
                  <a:schemeClr val="tx1"/>
                </a:solidFill>
                <a:latin typeface="Arial" charset="0"/>
              </a:rPr>
              <a:t> headrace is an </a:t>
            </a:r>
            <a:r>
              <a:rPr lang="en-US" b="0" u="sng" dirty="0" smtClean="0">
                <a:solidFill>
                  <a:schemeClr val="tx1"/>
                </a:solidFill>
                <a:latin typeface="Arial" charset="0"/>
              </a:rPr>
              <a:t>open channel</a:t>
            </a:r>
            <a:r>
              <a:rPr lang="en-US" b="0" dirty="0" smtClean="0">
                <a:solidFill>
                  <a:schemeClr val="tx1"/>
                </a:solidFill>
                <a:latin typeface="Arial" charset="0"/>
              </a:rPr>
              <a:t> because these can be constructed with low gradients (longitudinal slopes) but large cross-sections and hence introduce low head losses to the scheme. </a:t>
            </a:r>
          </a:p>
          <a:p>
            <a:pPr>
              <a:spcBef>
                <a:spcPct val="30000"/>
              </a:spcBef>
            </a:pPr>
            <a:endParaRPr lang="en-US" b="0" dirty="0" smtClean="0">
              <a:solidFill>
                <a:schemeClr val="tx1"/>
              </a:solidFill>
              <a:latin typeface="Arial" charset="0"/>
            </a:endParaRPr>
          </a:p>
          <a:p>
            <a:pPr>
              <a:spcBef>
                <a:spcPct val="30000"/>
              </a:spcBef>
            </a:pPr>
            <a:endParaRPr lang="en-US" b="0" dirty="0">
              <a:solidFill>
                <a:schemeClr val="tx1"/>
              </a:solidFill>
              <a:latin typeface="Arial" charset="0"/>
            </a:endParaRPr>
          </a:p>
          <a:p>
            <a:pPr>
              <a:spcBef>
                <a:spcPct val="30000"/>
              </a:spcBef>
            </a:pPr>
            <a:endParaRPr lang="en-US" b="0" dirty="0" smtClean="0">
              <a:solidFill>
                <a:schemeClr val="tx1"/>
              </a:solidFill>
              <a:latin typeface="Arial" charset="0"/>
            </a:endParaRPr>
          </a:p>
          <a:p>
            <a:pPr>
              <a:spcBef>
                <a:spcPct val="30000"/>
              </a:spcBef>
            </a:pPr>
            <a:endParaRPr lang="en-US" b="0" dirty="0" smtClean="0">
              <a:solidFill>
                <a:schemeClr val="tx1"/>
              </a:solidFill>
              <a:latin typeface="Arial" charset="0"/>
            </a:endParaRPr>
          </a:p>
        </p:txBody>
      </p:sp>
      <p:grpSp>
        <p:nvGrpSpPr>
          <p:cNvPr id="4" name="Group 3"/>
          <p:cNvGrpSpPr/>
          <p:nvPr/>
        </p:nvGrpSpPr>
        <p:grpSpPr>
          <a:xfrm>
            <a:off x="527050" y="5503124"/>
            <a:ext cx="5965190" cy="1584917"/>
            <a:chOff x="103526" y="2971800"/>
            <a:chExt cx="8932970" cy="2196002"/>
          </a:xfrm>
        </p:grpSpPr>
        <p:pic>
          <p:nvPicPr>
            <p:cNvPr id="5" name="Picture 6" descr="Channel_sketch3.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526" y="2971802"/>
              <a:ext cx="3100322" cy="2196000"/>
            </a:xfrm>
            <a:prstGeom prst="rect">
              <a:avLst/>
            </a:prstGeom>
            <a:noFill/>
            <a:ln w="9525">
              <a:solidFill>
                <a:srgbClr val="1E4487"/>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7" descr="Channel_Sketch_2.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97941" y="2971800"/>
              <a:ext cx="2943891" cy="2196000"/>
            </a:xfrm>
            <a:prstGeom prst="rect">
              <a:avLst/>
            </a:prstGeom>
            <a:noFill/>
            <a:ln w="9525">
              <a:solidFill>
                <a:srgbClr val="1E4487"/>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8" descr="Channel_Sketch5.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51834" y="2971800"/>
              <a:ext cx="2684662" cy="2196000"/>
            </a:xfrm>
            <a:prstGeom prst="rect">
              <a:avLst/>
            </a:prstGeom>
            <a:noFill/>
            <a:ln w="9525">
              <a:solidFill>
                <a:srgbClr val="1E4487"/>
              </a:solidFill>
              <a:miter lim="800000"/>
              <a:headEnd/>
              <a:tailEnd/>
            </a:ln>
            <a:extLst>
              <a:ext uri="{909E8E84-426E-40DD-AFC4-6F175D3DCCD1}">
                <a14:hiddenFill xmlns:a14="http://schemas.microsoft.com/office/drawing/2010/main">
                  <a:solidFill>
                    <a:srgbClr val="FFFFFF"/>
                  </a:solidFill>
                </a14:hiddenFill>
              </a:ext>
            </a:extLst>
          </p:spPr>
        </p:pic>
      </p:grpSp>
      <p:pic>
        <p:nvPicPr>
          <p:cNvPr id="8" name="Picture 7"/>
          <p:cNvPicPr>
            <a:picLocks noChangeAspect="1"/>
          </p:cNvPicPr>
          <p:nvPr/>
        </p:nvPicPr>
        <p:blipFill>
          <a:blip r:embed="rId6"/>
          <a:stretch>
            <a:fillRect/>
          </a:stretch>
        </p:blipFill>
        <p:spPr>
          <a:xfrm>
            <a:off x="6720840" y="2209120"/>
            <a:ext cx="3768389" cy="5019779"/>
          </a:xfrm>
          <a:prstGeom prst="rect">
            <a:avLst/>
          </a:prstGeom>
        </p:spPr>
      </p:pic>
    </p:spTree>
    <p:extLst>
      <p:ext uri="{BB962C8B-B14F-4D97-AF65-F5344CB8AC3E}">
        <p14:creationId xmlns:p14="http://schemas.microsoft.com/office/powerpoint/2010/main" val="1107043578"/>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1308295" y="336127"/>
            <a:ext cx="7565354" cy="756285"/>
          </a:xfrm>
        </p:spPr>
        <p:txBody>
          <a:bodyPr rtlCol="0">
            <a:normAutofit/>
          </a:bodyPr>
          <a:lstStyle/>
          <a:p>
            <a:pPr>
              <a:defRPr/>
            </a:pPr>
            <a:r>
              <a:rPr lang="en-US" dirty="0" smtClean="0"/>
              <a:t>Power Canal (Head Race)</a:t>
            </a:r>
          </a:p>
        </p:txBody>
      </p:sp>
      <p:sp>
        <p:nvSpPr>
          <p:cNvPr id="30723" name="Rectangle 3"/>
          <p:cNvSpPr>
            <a:spLocks noGrp="1" noChangeArrowheads="1"/>
          </p:cNvSpPr>
          <p:nvPr>
            <p:ph type="body" idx="4294967295"/>
          </p:nvPr>
        </p:nvSpPr>
        <p:spPr>
          <a:xfrm>
            <a:off x="5257800" y="4540840"/>
            <a:ext cx="5044387" cy="2743712"/>
          </a:xfrm>
        </p:spPr>
        <p:txBody>
          <a:bodyPr>
            <a:normAutofit/>
          </a:bodyPr>
          <a:lstStyle/>
          <a:p>
            <a:pPr>
              <a:spcBef>
                <a:spcPct val="30000"/>
              </a:spcBef>
            </a:pPr>
            <a:r>
              <a:rPr lang="en-US" b="0" u="sng" dirty="0">
                <a:solidFill>
                  <a:schemeClr val="tx1"/>
                </a:solidFill>
                <a:latin typeface="Arial" charset="0"/>
              </a:rPr>
              <a:t>Earth channels</a:t>
            </a:r>
            <a:r>
              <a:rPr lang="en-US" b="0" dirty="0">
                <a:solidFill>
                  <a:schemeClr val="tx1"/>
                </a:solidFill>
                <a:latin typeface="Arial" charset="0"/>
              </a:rPr>
              <a:t> are the </a:t>
            </a:r>
            <a:r>
              <a:rPr lang="en-US" b="0" u="sng" dirty="0">
                <a:solidFill>
                  <a:schemeClr val="tx1"/>
                </a:solidFill>
                <a:latin typeface="Arial" charset="0"/>
              </a:rPr>
              <a:t>lowest cost options</a:t>
            </a:r>
            <a:r>
              <a:rPr lang="en-US" b="0" dirty="0">
                <a:solidFill>
                  <a:schemeClr val="tx1"/>
                </a:solidFill>
                <a:latin typeface="Arial" charset="0"/>
              </a:rPr>
              <a:t>. However, </a:t>
            </a:r>
            <a:r>
              <a:rPr lang="en-US" b="0" u="sng" dirty="0">
                <a:solidFill>
                  <a:schemeClr val="tx1"/>
                </a:solidFill>
                <a:latin typeface="Arial" charset="0"/>
              </a:rPr>
              <a:t>problems associated</a:t>
            </a:r>
            <a:r>
              <a:rPr lang="en-US" b="0" dirty="0">
                <a:solidFill>
                  <a:schemeClr val="tx1"/>
                </a:solidFill>
                <a:latin typeface="Arial" charset="0"/>
              </a:rPr>
              <a:t> with unlined open channels are: high maintenance requirements, water losses, landslides triggered by seepage water from unlined canal, requires stable and relatively flat cross slopes.</a:t>
            </a:r>
          </a:p>
        </p:txBody>
      </p:sp>
      <p:pic>
        <p:nvPicPr>
          <p:cNvPr id="22" name="Content Placeholder 6" descr="Headrace - (13).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725100" y="4540840"/>
            <a:ext cx="3960000" cy="2743712"/>
          </a:xfrm>
          <a:prstGeom prst="rect">
            <a:avLst/>
          </a:prstGeom>
        </p:spPr>
      </p:pic>
      <p:pic>
        <p:nvPicPr>
          <p:cNvPr id="23" name="Picture 8" descr="Channel1_sketch.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2867" y="2240552"/>
            <a:ext cx="3429000"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5307301"/>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Headrace: Lining</a:t>
            </a:r>
            <a:endParaRPr lang="en-US" dirty="0"/>
          </a:p>
        </p:txBody>
      </p:sp>
      <p:graphicFrame>
        <p:nvGraphicFramePr>
          <p:cNvPr id="4" name="Group 34"/>
          <p:cNvGraphicFramePr>
            <a:graphicFrameLocks noGrp="1"/>
          </p:cNvGraphicFramePr>
          <p:nvPr/>
        </p:nvGraphicFramePr>
        <p:xfrm>
          <a:off x="381164" y="2530427"/>
          <a:ext cx="9915737" cy="4638548"/>
        </p:xfrm>
        <a:graphic>
          <a:graphicData uri="http://schemas.openxmlformats.org/drawingml/2006/table">
            <a:tbl>
              <a:tblPr/>
              <a:tblGrid>
                <a:gridCol w="4034975"/>
                <a:gridCol w="5880762"/>
              </a:tblGrid>
              <a:tr h="43696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1" i="1" u="none" strike="noStrike" cap="none" normalizeH="0" baseline="0" dirty="0" smtClean="0">
                          <a:ln>
                            <a:noFill/>
                          </a:ln>
                          <a:solidFill>
                            <a:schemeClr val="tx1"/>
                          </a:solidFill>
                          <a:effectLst/>
                          <a:latin typeface="Arial" charset="0"/>
                          <a:cs typeface="Times New Roman" pitchFamily="8" charset="0"/>
                        </a:rPr>
                        <a:t>Type of lining</a:t>
                      </a:r>
                      <a:endParaRPr kumimoji="0" lang="en-US" sz="2200" b="0" i="0" u="none" strike="noStrike" cap="none" normalizeH="0" baseline="0" dirty="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1" i="1" u="none" strike="noStrike" cap="none" normalizeH="0" baseline="0" dirty="0" smtClean="0">
                          <a:ln>
                            <a:noFill/>
                          </a:ln>
                          <a:solidFill>
                            <a:schemeClr val="tx1"/>
                          </a:solidFill>
                          <a:effectLst/>
                          <a:latin typeface="Arial" charset="0"/>
                          <a:cs typeface="Times New Roman" pitchFamily="8" charset="0"/>
                        </a:rPr>
                        <a:t>Remarks</a:t>
                      </a:r>
                      <a:endParaRPr kumimoji="0" lang="en-US" sz="2200" b="0" i="0" u="none" strike="noStrike" cap="none" normalizeH="0" baseline="0" dirty="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r h="110921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cs typeface="Times New Roman" pitchFamily="8" charset="0"/>
                        </a:rPr>
                        <a:t>Stone masonry lining (trapezoidal section or flume type)</a:t>
                      </a:r>
                      <a:endParaRPr kumimoji="0" lang="en-US" sz="2200" b="0" i="0" u="none" strike="noStrike" cap="none" normalizeH="0" baseline="0" dirty="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cs typeface="Times New Roman" pitchFamily="8" charset="0"/>
                        </a:rPr>
                        <a:t>low cost solution if stones and inexpensive labor is available</a:t>
                      </a:r>
                      <a:endParaRPr kumimoji="0" lang="en-US" sz="2200" b="0" i="0" u="none" strike="noStrike" cap="none" normalizeH="0" baseline="0" dirty="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r h="110921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Arial" charset="0"/>
                          <a:cs typeface="Times New Roman" pitchFamily="8" charset="0"/>
                        </a:rPr>
                        <a:t>Concrete lining (plain concrete, non-reinforced)</a:t>
                      </a:r>
                      <a:endParaRPr kumimoji="0" lang="en-US" sz="2200" b="0" i="0" u="none" strike="noStrike" cap="none" normalizeH="0" baseline="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Arial" charset="0"/>
                          <a:cs typeface="Times New Roman" pitchFamily="8" charset="0"/>
                        </a:rPr>
                        <a:t>thickness of lining 50 to 100 mm, common problems with joints and poor subsoil (embankment situations)</a:t>
                      </a:r>
                      <a:endParaRPr kumimoji="0" lang="en-US" sz="22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r h="43696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Arial" charset="0"/>
                          <a:cs typeface="Times New Roman" pitchFamily="8" charset="0"/>
                        </a:rPr>
                        <a:t>Ferro-cement lining</a:t>
                      </a:r>
                      <a:endParaRPr kumimoji="0" lang="en-US" sz="2200" b="0" i="0" u="none" strike="noStrike" cap="none" normalizeH="0" baseline="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Arial" charset="0"/>
                          <a:cs typeface="Times New Roman" pitchFamily="8" charset="0"/>
                        </a:rPr>
                        <a:t>requires skilled workers</a:t>
                      </a:r>
                      <a:endParaRPr kumimoji="0" lang="en-US" sz="22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r h="77309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Arial" charset="0"/>
                          <a:cs typeface="Times New Roman" pitchFamily="8" charset="0"/>
                        </a:rPr>
                        <a:t>Buried membrane linings (PE, PVC or butyl liners)</a:t>
                      </a:r>
                      <a:endParaRPr kumimoji="0" lang="en-US" sz="2200" b="0" i="0" u="none" strike="noStrike" cap="none" normalizeH="0" baseline="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Arial" charset="0"/>
                          <a:cs typeface="Times New Roman" pitchFamily="8" charset="0"/>
                        </a:rPr>
                        <a:t>side slopes of canals must be flat to place membranes =&gt; canal requires large space </a:t>
                      </a:r>
                      <a:endParaRPr kumimoji="0" lang="en-US" sz="2200" b="0" i="0" u="none" strike="noStrike" cap="none" normalizeH="0" baseline="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r h="77309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Arial" charset="0"/>
                          <a:cs typeface="Times New Roman" pitchFamily="8" charset="0"/>
                        </a:rPr>
                        <a:t>pre-fabricated canal sections (sheet metal, concrete, etc.)</a:t>
                      </a:r>
                      <a:endParaRPr kumimoji="0" lang="en-US" sz="2200" b="0" i="0" u="none" strike="noStrike" cap="none" normalizeH="0" baseline="0" smtClean="0">
                        <a:ln>
                          <a:noFill/>
                        </a:ln>
                        <a:solidFill>
                          <a:schemeClr val="tx1"/>
                        </a:solidFill>
                        <a:effectLst/>
                        <a:latin typeface="Arial" charset="0"/>
                      </a:endParaRPr>
                    </a:p>
                  </a:txBody>
                  <a:tcPr marL="100838" marR="100838" marT="50419" marB="50419"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cs typeface="Times New Roman" pitchFamily="8" charset="0"/>
                        </a:rPr>
                        <a:t>only for small flow rates</a:t>
                      </a:r>
                      <a:endParaRPr kumimoji="0" lang="en-US" sz="2200" b="0" i="0" u="none" strike="noStrike" cap="none" normalizeH="0" baseline="0" dirty="0" smtClean="0">
                        <a:ln>
                          <a:noFill/>
                        </a:ln>
                        <a:solidFill>
                          <a:schemeClr val="tx1"/>
                        </a:solidFill>
                        <a:effectLst/>
                        <a:latin typeface="Arial" charset="0"/>
                      </a:endParaRPr>
                    </a:p>
                  </a:txBody>
                  <a:tcPr marL="100838" marR="100838" marT="50419" marB="50419"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gradFill rotWithShape="0">
                      <a:gsLst>
                        <a:gs pos="0">
                          <a:srgbClr val="6699FF"/>
                        </a:gs>
                        <a:gs pos="100000">
                          <a:srgbClr val="6699FF">
                            <a:gamma/>
                            <a:tint val="0"/>
                            <a:invGamma/>
                          </a:srgbClr>
                        </a:gs>
                      </a:gsLst>
                      <a:lin ang="2700000" scaled="1"/>
                    </a:gradFill>
                  </a:tcPr>
                </a:tc>
              </a:tr>
            </a:tbl>
          </a:graphicData>
        </a:graphic>
      </p:graphicFrame>
    </p:spTree>
    <p:extLst>
      <p:ext uri="{BB962C8B-B14F-4D97-AF65-F5344CB8AC3E}">
        <p14:creationId xmlns:p14="http://schemas.microsoft.com/office/powerpoint/2010/main" val="2955153165"/>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Headrace</a:t>
            </a:r>
            <a:endParaRPr lang="en-US" dirty="0"/>
          </a:p>
        </p:txBody>
      </p:sp>
      <p:sp>
        <p:nvSpPr>
          <p:cNvPr id="3" name="Content Placeholder 2"/>
          <p:cNvSpPr>
            <a:spLocks noGrp="1"/>
          </p:cNvSpPr>
          <p:nvPr>
            <p:ph idx="1"/>
          </p:nvPr>
        </p:nvSpPr>
        <p:spPr>
          <a:xfrm>
            <a:off x="795853" y="1937600"/>
            <a:ext cx="4080947" cy="1963840"/>
          </a:xfrm>
        </p:spPr>
        <p:txBody>
          <a:bodyPr>
            <a:normAutofit/>
          </a:bodyPr>
          <a:lstStyle/>
          <a:p>
            <a:pPr marL="504200" indent="-504200">
              <a:spcBef>
                <a:spcPct val="30000"/>
              </a:spcBef>
              <a:buFontTx/>
              <a:buChar char="•"/>
            </a:pPr>
            <a:r>
              <a:rPr lang="en-US" b="0" dirty="0" smtClean="0">
                <a:solidFill>
                  <a:schemeClr val="tx1"/>
                </a:solidFill>
                <a:latin typeface="Arial" charset="0"/>
              </a:rPr>
              <a:t>If open channel headrace is not possible (e.g. crossings, unstable or steep ground) pipelines should be used. </a:t>
            </a:r>
          </a:p>
        </p:txBody>
      </p:sp>
      <p:pic>
        <p:nvPicPr>
          <p:cNvPr id="5" name="Picture 10" descr="Headrace_5.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40628" y="931876"/>
            <a:ext cx="5079286" cy="629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9444098"/>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Channel dimensioning</a:t>
            </a:r>
            <a:endParaRPr lang="en-US" dirty="0"/>
          </a:p>
        </p:txBody>
      </p:sp>
      <p:sp>
        <p:nvSpPr>
          <p:cNvPr id="2" name="Footer Placeholder 1"/>
          <p:cNvSpPr>
            <a:spLocks noGrp="1"/>
          </p:cNvSpPr>
          <p:nvPr>
            <p:ph type="ftr" sz="quarter" idx="3"/>
          </p:nvPr>
        </p:nvSpPr>
        <p:spPr/>
        <p:txBody>
          <a:bodyPr/>
          <a:lstStyle/>
          <a:p>
            <a:endParaRPr lang="en-US" dirty="0"/>
          </a:p>
        </p:txBody>
      </p:sp>
      <p:pic>
        <p:nvPicPr>
          <p:cNvPr id="3" name="Picture 2"/>
          <p:cNvPicPr>
            <a:picLocks noChangeAspect="1"/>
          </p:cNvPicPr>
          <p:nvPr/>
        </p:nvPicPr>
        <p:blipFill>
          <a:blip r:embed="rId3"/>
          <a:stretch>
            <a:fillRect/>
          </a:stretch>
        </p:blipFill>
        <p:spPr>
          <a:xfrm>
            <a:off x="2455706" y="1670866"/>
            <a:ext cx="8096806" cy="5741172"/>
          </a:xfrm>
          <a:prstGeom prst="rect">
            <a:avLst/>
          </a:prstGeom>
        </p:spPr>
      </p:pic>
      <p:sp>
        <p:nvSpPr>
          <p:cNvPr id="6" name="Content Placeholder 5"/>
          <p:cNvSpPr>
            <a:spLocks noGrp="1"/>
          </p:cNvSpPr>
          <p:nvPr>
            <p:ph idx="1"/>
          </p:nvPr>
        </p:nvSpPr>
        <p:spPr>
          <a:xfrm>
            <a:off x="527050" y="1964589"/>
            <a:ext cx="4130040" cy="1799691"/>
          </a:xfrm>
          <a:solidFill>
            <a:schemeClr val="bg1"/>
          </a:solidFill>
        </p:spPr>
        <p:txBody>
          <a:bodyPr>
            <a:normAutofit/>
          </a:bodyPr>
          <a:lstStyle/>
          <a:p>
            <a:r>
              <a:rPr lang="en-US" b="0" dirty="0"/>
              <a:t>D</a:t>
            </a:r>
            <a:r>
              <a:rPr lang="en-US" b="0" dirty="0" smtClean="0"/>
              <a:t>ischarge </a:t>
            </a:r>
            <a:r>
              <a:rPr lang="en-US" b="0" dirty="0"/>
              <a:t>calculation for a straight </a:t>
            </a:r>
            <a:r>
              <a:rPr lang="en-US" b="0" dirty="0" smtClean="0"/>
              <a:t>trapezoid channel </a:t>
            </a:r>
            <a:r>
              <a:rPr lang="en-US" b="0" dirty="0"/>
              <a:t>in natural stone </a:t>
            </a:r>
            <a:r>
              <a:rPr lang="en-US" b="0" dirty="0" err="1"/>
              <a:t>masonwork</a:t>
            </a:r>
            <a:r>
              <a:rPr lang="en-US" b="0" dirty="0"/>
              <a:t> </a:t>
            </a:r>
            <a:r>
              <a:rPr lang="en-US" b="0" dirty="0" smtClean="0"/>
              <a:t>or rough </a:t>
            </a:r>
            <a:r>
              <a:rPr lang="en-US" b="0" dirty="0"/>
              <a:t>concrete (roughness </a:t>
            </a:r>
            <a:r>
              <a:rPr lang="en-US" b="0" dirty="0" smtClean="0"/>
              <a:t>coefficient </a:t>
            </a:r>
            <a:r>
              <a:rPr lang="en-US" b="0" dirty="0"/>
              <a:t>60</a:t>
            </a:r>
            <a:r>
              <a:rPr lang="en-US" b="0" dirty="0" smtClean="0"/>
              <a:t>)</a:t>
            </a:r>
          </a:p>
        </p:txBody>
      </p:sp>
    </p:spTree>
    <p:extLst>
      <p:ext uri="{BB962C8B-B14F-4D97-AF65-F5344CB8AC3E}">
        <p14:creationId xmlns:p14="http://schemas.microsoft.com/office/powerpoint/2010/main" val="569689865"/>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Channel dimensioning</a:t>
            </a:r>
            <a:endParaRPr lang="en-US" dirty="0"/>
          </a:p>
        </p:txBody>
      </p:sp>
      <p:sp>
        <p:nvSpPr>
          <p:cNvPr id="2" name="Footer Placeholder 1"/>
          <p:cNvSpPr>
            <a:spLocks noGrp="1"/>
          </p:cNvSpPr>
          <p:nvPr>
            <p:ph type="ftr" sz="quarter" idx="3"/>
          </p:nvPr>
        </p:nvSpPr>
        <p:spPr/>
        <p:txBody>
          <a:bodyPr/>
          <a:lstStyle/>
          <a:p>
            <a:endParaRPr lang="en-US" dirty="0"/>
          </a:p>
        </p:txBody>
      </p:sp>
      <p:pic>
        <p:nvPicPr>
          <p:cNvPr id="3" name="Picture 2"/>
          <p:cNvPicPr>
            <a:picLocks noChangeAspect="1"/>
          </p:cNvPicPr>
          <p:nvPr/>
        </p:nvPicPr>
        <p:blipFill>
          <a:blip r:embed="rId3"/>
          <a:stretch>
            <a:fillRect/>
          </a:stretch>
        </p:blipFill>
        <p:spPr>
          <a:xfrm>
            <a:off x="8217396" y="83357"/>
            <a:ext cx="2350356" cy="1666558"/>
          </a:xfrm>
          <a:prstGeom prst="rect">
            <a:avLst/>
          </a:prstGeom>
        </p:spPr>
      </p:pic>
      <p:pic>
        <p:nvPicPr>
          <p:cNvPr id="7" name="Content Placeholder 6"/>
          <p:cNvPicPr>
            <a:picLocks noGrp="1" noChangeAspect="1"/>
          </p:cNvPicPr>
          <p:nvPr>
            <p:ph idx="1"/>
          </p:nvPr>
        </p:nvPicPr>
        <p:blipFill>
          <a:blip r:embed="rId4"/>
          <a:stretch>
            <a:fillRect/>
          </a:stretch>
        </p:blipFill>
        <p:spPr>
          <a:xfrm>
            <a:off x="32232" y="1765155"/>
            <a:ext cx="10591706" cy="5534805"/>
          </a:xfrm>
          <a:prstGeom prst="rect">
            <a:avLst/>
          </a:prstGeom>
        </p:spPr>
      </p:pic>
    </p:spTree>
    <p:extLst>
      <p:ext uri="{BB962C8B-B14F-4D97-AF65-F5344CB8AC3E}">
        <p14:creationId xmlns:p14="http://schemas.microsoft.com/office/powerpoint/2010/main" val="299042567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039090" y="-84032"/>
            <a:ext cx="7645487" cy="1260475"/>
          </a:xfrm>
        </p:spPr>
        <p:txBody>
          <a:bodyPr/>
          <a:lstStyle/>
          <a:p>
            <a:r>
              <a:rPr lang="en-US" dirty="0" smtClean="0"/>
              <a:t>Mya </a:t>
            </a:r>
            <a:r>
              <a:rPr lang="en-US" dirty="0" err="1" smtClean="0"/>
              <a:t>Ze</a:t>
            </a:r>
            <a:r>
              <a:rPr lang="en-US" dirty="0" smtClean="0"/>
              <a:t> Di village hydro,</a:t>
            </a:r>
            <a:br>
              <a:rPr lang="en-US" dirty="0" smtClean="0"/>
            </a:br>
            <a:r>
              <a:rPr lang="en-US" dirty="0" smtClean="0"/>
              <a:t>Shan State</a:t>
            </a:r>
            <a:endParaRPr lang="en-US" dirty="0"/>
          </a:p>
        </p:txBody>
      </p:sp>
      <p:sp>
        <p:nvSpPr>
          <p:cNvPr id="2" name="Slide Number Placeholder 1"/>
          <p:cNvSpPr>
            <a:spLocks noGrp="1"/>
          </p:cNvSpPr>
          <p:nvPr>
            <p:ph type="sldNum" sz="quarter" idx="12"/>
          </p:nvPr>
        </p:nvSpPr>
        <p:spPr/>
        <p:txBody>
          <a:bodyPr/>
          <a:lstStyle/>
          <a:p>
            <a:fld id="{EE9C778B-367C-452E-A6D1-FEAC08067961}" type="slidenum">
              <a:rPr lang="en-US" smtClean="0"/>
              <a:pPr/>
              <a:t>9</a:t>
            </a:fld>
            <a:endParaRPr lang="en-US"/>
          </a:p>
        </p:txBody>
      </p:sp>
      <p:pic>
        <p:nvPicPr>
          <p:cNvPr id="5" name="Picture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01041" y="1344507"/>
            <a:ext cx="8295793" cy="6221845"/>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848509" y="-73700"/>
            <a:ext cx="4709446" cy="3532085"/>
          </a:xfrm>
          <a:prstGeom prst="rect">
            <a:avLst/>
          </a:prstGeom>
        </p:spPr>
      </p:pic>
    </p:spTree>
    <p:extLst>
      <p:ext uri="{BB962C8B-B14F-4D97-AF65-F5344CB8AC3E}">
        <p14:creationId xmlns:p14="http://schemas.microsoft.com/office/powerpoint/2010/main" val="268017570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Low pressure headrace pipes</a:t>
            </a:r>
            <a:endParaRPr lang="en-US" dirty="0"/>
          </a:p>
        </p:txBody>
      </p:sp>
      <p:sp>
        <p:nvSpPr>
          <p:cNvPr id="3" name="Content Placeholder 2"/>
          <p:cNvSpPr>
            <a:spLocks noGrp="1"/>
          </p:cNvSpPr>
          <p:nvPr>
            <p:ph idx="1"/>
          </p:nvPr>
        </p:nvSpPr>
        <p:spPr>
          <a:xfrm>
            <a:off x="1056719" y="2941108"/>
            <a:ext cx="8575200" cy="4208200"/>
          </a:xfrm>
        </p:spPr>
        <p:txBody>
          <a:bodyPr>
            <a:normAutofit lnSpcReduction="10000"/>
          </a:bodyPr>
          <a:lstStyle/>
          <a:p>
            <a:pPr marL="504200" indent="-504200">
              <a:spcBef>
                <a:spcPct val="30000"/>
              </a:spcBef>
              <a:buFontTx/>
              <a:buChar char="•"/>
            </a:pPr>
            <a:r>
              <a:rPr lang="en-GB" dirty="0" smtClean="0">
                <a:latin typeface="Arial" charset="0"/>
              </a:rPr>
              <a:t>Availability of large diameter, </a:t>
            </a:r>
            <a:r>
              <a:rPr lang="en-GB" u="sng" dirty="0" smtClean="0">
                <a:latin typeface="Arial" charset="0"/>
              </a:rPr>
              <a:t>light-weight pipes</a:t>
            </a:r>
            <a:r>
              <a:rPr lang="en-GB" dirty="0" smtClean="0">
                <a:latin typeface="Arial" charset="0"/>
              </a:rPr>
              <a:t> (e.g. PE, PVC, glass </a:t>
            </a:r>
            <a:r>
              <a:rPr lang="en-GB" dirty="0" err="1" smtClean="0">
                <a:latin typeface="Arial" charset="0"/>
              </a:rPr>
              <a:t>fiber</a:t>
            </a:r>
            <a:r>
              <a:rPr lang="en-GB" dirty="0" smtClean="0">
                <a:latin typeface="Arial" charset="0"/>
              </a:rPr>
              <a:t>, reinforced polyester, asbestos cement) on the market allows economic piping of headrace.</a:t>
            </a:r>
          </a:p>
          <a:p>
            <a:pPr marL="504200" indent="-504200">
              <a:spcBef>
                <a:spcPct val="30000"/>
              </a:spcBef>
              <a:buFontTx/>
              <a:buChar char="•"/>
            </a:pPr>
            <a:r>
              <a:rPr lang="en-GB" u="sng" dirty="0" smtClean="0">
                <a:latin typeface="Arial" charset="0"/>
              </a:rPr>
              <a:t>Piped headrace</a:t>
            </a:r>
            <a:r>
              <a:rPr lang="en-GB" dirty="0" smtClean="0">
                <a:latin typeface="Arial" charset="0"/>
              </a:rPr>
              <a:t> can be of advantage in terms of </a:t>
            </a:r>
            <a:r>
              <a:rPr lang="en-GB" u="sng" dirty="0" smtClean="0">
                <a:latin typeface="Arial" charset="0"/>
              </a:rPr>
              <a:t>reduced maintenance costs</a:t>
            </a:r>
            <a:r>
              <a:rPr lang="en-GB" dirty="0" smtClean="0">
                <a:latin typeface="Arial" charset="0"/>
              </a:rPr>
              <a:t> and land use as compared to on open canal</a:t>
            </a:r>
          </a:p>
          <a:p>
            <a:pPr marL="504200" indent="-504200">
              <a:spcBef>
                <a:spcPct val="30000"/>
              </a:spcBef>
              <a:buFontTx/>
              <a:buChar char="•"/>
            </a:pPr>
            <a:r>
              <a:rPr lang="en-GB" u="sng" dirty="0" smtClean="0">
                <a:latin typeface="Arial" charset="0"/>
              </a:rPr>
              <a:t>Concrete pipes</a:t>
            </a:r>
            <a:r>
              <a:rPr lang="en-GB" dirty="0" smtClean="0">
                <a:latin typeface="Arial" charset="0"/>
              </a:rPr>
              <a:t> have also been used but these may impose problems of transport to remote sites due to their weight</a:t>
            </a:r>
          </a:p>
          <a:p>
            <a:pPr marL="504200" indent="-504200">
              <a:spcBef>
                <a:spcPct val="30000"/>
              </a:spcBef>
              <a:buFontTx/>
              <a:buChar char="•"/>
            </a:pPr>
            <a:r>
              <a:rPr lang="en-GB" u="sng" dirty="0" smtClean="0">
                <a:latin typeface="Arial" charset="0"/>
              </a:rPr>
              <a:t>Steel pipes</a:t>
            </a:r>
            <a:r>
              <a:rPr lang="en-GB" dirty="0" smtClean="0">
                <a:latin typeface="Arial" charset="0"/>
              </a:rPr>
              <a:t> may be too expensive and need to be protected against corrosion</a:t>
            </a:r>
          </a:p>
          <a:p>
            <a:pPr marL="504200" indent="-504200">
              <a:spcBef>
                <a:spcPct val="30000"/>
              </a:spcBef>
              <a:buFontTx/>
              <a:buChar char="•"/>
            </a:pPr>
            <a:r>
              <a:rPr lang="en-GB" u="sng" dirty="0" smtClean="0">
                <a:latin typeface="Arial" charset="0"/>
              </a:rPr>
              <a:t>Wood stave pipes</a:t>
            </a:r>
            <a:r>
              <a:rPr lang="en-GB" dirty="0" smtClean="0">
                <a:latin typeface="Arial" charset="0"/>
              </a:rPr>
              <a:t> are suitable at locations where changes in humidity are not too frequent and significant</a:t>
            </a:r>
            <a:endParaRPr lang="en-GB" dirty="0">
              <a:latin typeface="Arial"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01396" y="-1800"/>
            <a:ext cx="2100792" cy="2796811"/>
          </a:xfrm>
          <a:prstGeom prst="rect">
            <a:avLst/>
          </a:prstGeom>
        </p:spPr>
      </p:pic>
    </p:spTree>
    <p:extLst>
      <p:ext uri="{BB962C8B-B14F-4D97-AF65-F5344CB8AC3E}">
        <p14:creationId xmlns:p14="http://schemas.microsoft.com/office/powerpoint/2010/main" val="2676241880"/>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Microhydro basic components"/>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1106417"/>
            <a:ext cx="10083800" cy="6456433"/>
          </a:xfrm>
          <a:prstGeom prst="rect">
            <a:avLst/>
          </a:prstGeom>
          <a:noFill/>
          <a:ln w="3175">
            <a:solidFill>
              <a:srgbClr val="000000"/>
            </a:solidFill>
            <a:miter lim="800000"/>
            <a:headEnd/>
            <a:tailEnd/>
          </a:ln>
        </p:spPr>
      </p:pic>
      <p:sp>
        <p:nvSpPr>
          <p:cNvPr id="29699" name="Rectangle 3"/>
          <p:cNvSpPr>
            <a:spLocks noChangeArrowheads="1"/>
          </p:cNvSpPr>
          <p:nvPr/>
        </p:nvSpPr>
        <p:spPr bwMode="auto">
          <a:xfrm>
            <a:off x="554514" y="0"/>
            <a:ext cx="7814945" cy="1008380"/>
          </a:xfrm>
          <a:prstGeom prst="rect">
            <a:avLst/>
          </a:prstGeom>
          <a:noFill/>
          <a:ln w="9525">
            <a:noFill/>
            <a:miter lim="800000"/>
            <a:headEnd/>
            <a:tailEnd/>
          </a:ln>
        </p:spPr>
        <p:txBody>
          <a:bodyPr anchor="ctr"/>
          <a:lstStyle/>
          <a:p>
            <a:pPr algn="ctr"/>
            <a:endParaRPr lang="en-US" sz="4852">
              <a:solidFill>
                <a:srgbClr val="000000"/>
              </a:solidFill>
            </a:endParaRPr>
          </a:p>
        </p:txBody>
      </p:sp>
      <p:sp>
        <p:nvSpPr>
          <p:cNvPr id="29700" name="Text Box 4"/>
          <p:cNvSpPr txBox="1">
            <a:spLocks noChangeArrowheads="1"/>
          </p:cNvSpPr>
          <p:nvPr/>
        </p:nvSpPr>
        <p:spPr bwMode="auto">
          <a:xfrm>
            <a:off x="5915428" y="7259987"/>
            <a:ext cx="4417876" cy="295915"/>
          </a:xfrm>
          <a:prstGeom prst="rect">
            <a:avLst/>
          </a:prstGeom>
          <a:noFill/>
          <a:ln w="38100" algn="ctr">
            <a:noFill/>
            <a:miter lim="800000"/>
            <a:headEnd/>
            <a:tailEnd/>
          </a:ln>
        </p:spPr>
        <p:txBody>
          <a:bodyPr wrap="none">
            <a:spAutoFit/>
          </a:bodyPr>
          <a:lstStyle/>
          <a:p>
            <a:pPr algn="ctr" eaLnBrk="0" hangingPunct="0"/>
            <a:r>
              <a:rPr lang="en-US" sz="1323">
                <a:latin typeface="Calibri" pitchFamily="34" charset="0"/>
                <a:cs typeface="Angsana New" pitchFamily="18" charset="-34"/>
              </a:rPr>
              <a:t>Source: Inversin, A. R. (1986). </a:t>
            </a:r>
            <a:r>
              <a:rPr lang="en-US" sz="1323" i="1">
                <a:latin typeface="Calibri" pitchFamily="34" charset="0"/>
                <a:cs typeface="Angsana New" pitchFamily="18" charset="-34"/>
              </a:rPr>
              <a:t>Micro-Hydropower Sourcebook</a:t>
            </a:r>
            <a:r>
              <a:rPr lang="en-US" sz="1323">
                <a:latin typeface="Calibri" pitchFamily="34" charset="0"/>
                <a:cs typeface="Angsana New" pitchFamily="18" charset="-34"/>
              </a:rPr>
              <a:t>.</a:t>
            </a:r>
          </a:p>
        </p:txBody>
      </p:sp>
      <p:sp>
        <p:nvSpPr>
          <p:cNvPr id="29701" name="Oval 5"/>
          <p:cNvSpPr>
            <a:spLocks noChangeArrowheads="1"/>
          </p:cNvSpPr>
          <p:nvPr/>
        </p:nvSpPr>
        <p:spPr bwMode="auto">
          <a:xfrm>
            <a:off x="50324" y="1848697"/>
            <a:ext cx="3445298" cy="2184823"/>
          </a:xfrm>
          <a:prstGeom prst="ellipse">
            <a:avLst/>
          </a:prstGeom>
          <a:noFill/>
          <a:ln w="57150">
            <a:solidFill>
              <a:schemeClr val="tx1"/>
            </a:solidFill>
            <a:round/>
            <a:headEnd/>
            <a:tailEnd/>
          </a:ln>
        </p:spPr>
        <p:txBody>
          <a:bodyPr wrap="none" anchor="ctr"/>
          <a:lstStyle/>
          <a:p>
            <a:endParaRPr lang="en-US" sz="2316">
              <a:latin typeface="Calibri" pitchFamily="34" charset="0"/>
            </a:endParaRPr>
          </a:p>
        </p:txBody>
      </p:sp>
    </p:spTree>
    <p:extLst>
      <p:ext uri="{BB962C8B-B14F-4D97-AF65-F5344CB8AC3E}">
        <p14:creationId xmlns:p14="http://schemas.microsoft.com/office/powerpoint/2010/main" val="2166739906"/>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Forebay</a:t>
            </a:r>
            <a:r>
              <a:rPr lang="en-GB" dirty="0" smtClean="0"/>
              <a:t> / Storage pond</a:t>
            </a:r>
            <a:endParaRPr lang="en-US" dirty="0"/>
          </a:p>
        </p:txBody>
      </p:sp>
      <p:pic>
        <p:nvPicPr>
          <p:cNvPr id="4" name="Content Placeholder 3" descr="forebay"/>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193110" y="2619416"/>
            <a:ext cx="5750957" cy="4313219"/>
          </a:xfrm>
          <a:prstGeom prst="rect">
            <a:avLst/>
          </a:prstGeom>
          <a:ln>
            <a:noFill/>
          </a:ln>
          <a:effectLst>
            <a:softEdge rad="112500"/>
          </a:effectLst>
        </p:spPr>
      </p:pic>
    </p:spTree>
    <p:extLst>
      <p:ext uri="{BB962C8B-B14F-4D97-AF65-F5344CB8AC3E}">
        <p14:creationId xmlns:p14="http://schemas.microsoft.com/office/powerpoint/2010/main" val="3438579017"/>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Forebay </a:t>
            </a:r>
            <a:r>
              <a:rPr lang="id-ID" b="1" dirty="0" smtClean="0"/>
              <a:t>Tank</a:t>
            </a:r>
            <a:endParaRPr lang="id-ID" b="1" dirty="0"/>
          </a:p>
        </p:txBody>
      </p:sp>
      <p:pic>
        <p:nvPicPr>
          <p:cNvPr id="4" name="Picture 12" descr="0205020-SUM017-site visit-003-MH"/>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7007" y="2388501"/>
            <a:ext cx="4609488" cy="3457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3" descr="0010111-SUM016-site visit-005-MH"/>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16309" y="3420790"/>
            <a:ext cx="4851079" cy="363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5180877"/>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Forebay</a:t>
            </a:r>
            <a:endParaRPr lang="en-US" dirty="0"/>
          </a:p>
        </p:txBody>
      </p:sp>
      <p:sp>
        <p:nvSpPr>
          <p:cNvPr id="3" name="Content Placeholder 2"/>
          <p:cNvSpPr>
            <a:spLocks noGrp="1"/>
          </p:cNvSpPr>
          <p:nvPr>
            <p:ph idx="1"/>
          </p:nvPr>
        </p:nvSpPr>
        <p:spPr/>
        <p:txBody>
          <a:bodyPr>
            <a:noAutofit/>
          </a:bodyPr>
          <a:lstStyle/>
          <a:p>
            <a:pPr>
              <a:spcBef>
                <a:spcPct val="0"/>
              </a:spcBef>
            </a:pPr>
            <a:r>
              <a:rPr lang="en-US" sz="2000" b="0" dirty="0">
                <a:solidFill>
                  <a:schemeClr val="tx1"/>
                </a:solidFill>
                <a:latin typeface="Arial" charset="0"/>
              </a:rPr>
              <a:t>The </a:t>
            </a:r>
            <a:r>
              <a:rPr lang="en-US" sz="2000" b="0" u="sng" dirty="0" err="1">
                <a:solidFill>
                  <a:schemeClr val="tx1"/>
                </a:solidFill>
                <a:latin typeface="Arial" charset="0"/>
              </a:rPr>
              <a:t>forebay</a:t>
            </a:r>
            <a:r>
              <a:rPr lang="en-US" sz="2000" b="0" u="sng" dirty="0">
                <a:solidFill>
                  <a:schemeClr val="tx1"/>
                </a:solidFill>
                <a:latin typeface="Arial" charset="0"/>
              </a:rPr>
              <a:t> serves</a:t>
            </a:r>
            <a:r>
              <a:rPr lang="en-US" sz="2000" b="0" dirty="0">
                <a:solidFill>
                  <a:schemeClr val="tx1"/>
                </a:solidFill>
                <a:latin typeface="Arial" charset="0"/>
              </a:rPr>
              <a:t> as a final </a:t>
            </a:r>
            <a:r>
              <a:rPr lang="en-US" sz="2000" b="0" u="sng" dirty="0">
                <a:solidFill>
                  <a:schemeClr val="tx1"/>
                </a:solidFill>
                <a:latin typeface="Arial" charset="0"/>
              </a:rPr>
              <a:t>settling basin</a:t>
            </a:r>
            <a:r>
              <a:rPr lang="en-US" sz="2000" b="0" dirty="0">
                <a:solidFill>
                  <a:schemeClr val="tx1"/>
                </a:solidFill>
                <a:latin typeface="Arial" charset="0"/>
              </a:rPr>
              <a:t> for suspended matter in the water, provides </a:t>
            </a:r>
            <a:r>
              <a:rPr lang="en-US" sz="2000" b="0" u="sng" dirty="0">
                <a:solidFill>
                  <a:schemeClr val="tx1"/>
                </a:solidFill>
                <a:latin typeface="Arial" charset="0"/>
              </a:rPr>
              <a:t>submergence for the penstock inlet</a:t>
            </a:r>
            <a:r>
              <a:rPr lang="en-US" sz="2000" b="0" dirty="0">
                <a:solidFill>
                  <a:schemeClr val="tx1"/>
                </a:solidFill>
                <a:latin typeface="Arial" charset="0"/>
              </a:rPr>
              <a:t> (to avoid air entrainment) and has:</a:t>
            </a:r>
          </a:p>
          <a:p>
            <a:pPr marL="523458" lvl="1" indent="-210083">
              <a:spcBef>
                <a:spcPct val="0"/>
              </a:spcBef>
              <a:buFontTx/>
              <a:buChar char="•"/>
            </a:pPr>
            <a:r>
              <a:rPr lang="en-US" sz="1800" dirty="0">
                <a:latin typeface="Arial" charset="0"/>
              </a:rPr>
              <a:t> </a:t>
            </a:r>
            <a:r>
              <a:rPr lang="en-US" sz="2000" dirty="0">
                <a:latin typeface="Arial" charset="0"/>
              </a:rPr>
              <a:t>fine trash rack to remove debris</a:t>
            </a:r>
          </a:p>
          <a:p>
            <a:pPr marL="523458" lvl="1" indent="-210083">
              <a:spcBef>
                <a:spcPct val="0"/>
              </a:spcBef>
              <a:buFontTx/>
              <a:buChar char="•"/>
            </a:pPr>
            <a:r>
              <a:rPr lang="en-US" sz="2000" dirty="0">
                <a:latin typeface="Arial" charset="0"/>
              </a:rPr>
              <a:t> overflow spillway to spill water in case of load rejection</a:t>
            </a:r>
          </a:p>
          <a:p>
            <a:pPr marL="523458" lvl="1" indent="-210083">
              <a:spcBef>
                <a:spcPct val="0"/>
              </a:spcBef>
              <a:buFontTx/>
              <a:buChar char="•"/>
            </a:pPr>
            <a:r>
              <a:rPr lang="en-US" sz="2000" dirty="0">
                <a:latin typeface="Arial" charset="0"/>
              </a:rPr>
              <a:t> sluice gate to remove deposited silt</a:t>
            </a:r>
          </a:p>
          <a:p>
            <a:pPr>
              <a:spcBef>
                <a:spcPct val="0"/>
              </a:spcBef>
            </a:pPr>
            <a:endParaRPr lang="en-US" sz="2000" b="0" dirty="0">
              <a:solidFill>
                <a:schemeClr val="tx1"/>
              </a:solidFill>
              <a:latin typeface="Arial" charset="0"/>
            </a:endParaRPr>
          </a:p>
          <a:p>
            <a:pPr>
              <a:spcBef>
                <a:spcPct val="0"/>
              </a:spcBef>
            </a:pPr>
            <a:r>
              <a:rPr lang="en-US" sz="2000" b="0" dirty="0">
                <a:solidFill>
                  <a:schemeClr val="tx1"/>
                </a:solidFill>
                <a:latin typeface="Arial" charset="0"/>
              </a:rPr>
              <a:t>The </a:t>
            </a:r>
            <a:r>
              <a:rPr lang="en-US" sz="2000" b="0" u="sng" dirty="0">
                <a:solidFill>
                  <a:schemeClr val="tx1"/>
                </a:solidFill>
                <a:latin typeface="Arial" charset="0"/>
              </a:rPr>
              <a:t>size of the </a:t>
            </a:r>
            <a:r>
              <a:rPr lang="en-US" sz="2000" b="0" u="sng" dirty="0" err="1">
                <a:solidFill>
                  <a:schemeClr val="tx1"/>
                </a:solidFill>
                <a:latin typeface="Arial" charset="0"/>
              </a:rPr>
              <a:t>forebay</a:t>
            </a:r>
            <a:r>
              <a:rPr lang="en-US" sz="2000" b="0" dirty="0">
                <a:solidFill>
                  <a:schemeClr val="tx1"/>
                </a:solidFill>
                <a:latin typeface="Arial" charset="0"/>
              </a:rPr>
              <a:t> is usually </a:t>
            </a:r>
            <a:r>
              <a:rPr lang="en-US" sz="2000" b="0" u="sng" dirty="0">
                <a:solidFill>
                  <a:schemeClr val="tx1"/>
                </a:solidFill>
                <a:latin typeface="Arial" charset="0"/>
              </a:rPr>
              <a:t>determined from turbine governing requirements</a:t>
            </a:r>
            <a:r>
              <a:rPr lang="en-US" sz="2000" b="0" dirty="0">
                <a:solidFill>
                  <a:schemeClr val="tx1"/>
                </a:solidFill>
                <a:latin typeface="Arial" charset="0"/>
              </a:rPr>
              <a:t>. The </a:t>
            </a:r>
            <a:r>
              <a:rPr lang="en-US" sz="2000" b="0" dirty="0" err="1">
                <a:solidFill>
                  <a:schemeClr val="tx1"/>
                </a:solidFill>
                <a:latin typeface="Arial" charset="0"/>
              </a:rPr>
              <a:t>forebay</a:t>
            </a:r>
            <a:r>
              <a:rPr lang="en-US" sz="2000" b="0" dirty="0">
                <a:solidFill>
                  <a:schemeClr val="tx1"/>
                </a:solidFill>
                <a:latin typeface="Arial" charset="0"/>
              </a:rPr>
              <a:t> must have a minimum storage volume to accommodate rapid changes of turbine flow without excessively lowering </a:t>
            </a:r>
            <a:r>
              <a:rPr lang="en-US" sz="2000" b="0" dirty="0" err="1">
                <a:solidFill>
                  <a:schemeClr val="tx1"/>
                </a:solidFill>
                <a:latin typeface="Arial" charset="0"/>
              </a:rPr>
              <a:t>forebay</a:t>
            </a:r>
            <a:r>
              <a:rPr lang="en-US" sz="2000" b="0" dirty="0">
                <a:solidFill>
                  <a:schemeClr val="tx1"/>
                </a:solidFill>
                <a:latin typeface="Arial" charset="0"/>
              </a:rPr>
              <a:t> water levels and introducing surge waves into the headrace. In acts as surge tank. The required </a:t>
            </a:r>
            <a:r>
              <a:rPr lang="en-US" sz="2000" b="0" u="sng" dirty="0">
                <a:solidFill>
                  <a:schemeClr val="tx1"/>
                </a:solidFill>
                <a:latin typeface="Arial" charset="0"/>
              </a:rPr>
              <a:t>storage volume typically corresponds to 30 seconds of turbine design flow</a:t>
            </a:r>
            <a:r>
              <a:rPr lang="en-US" sz="2000" b="0" dirty="0">
                <a:solidFill>
                  <a:schemeClr val="tx1"/>
                </a:solidFill>
                <a:latin typeface="Arial" charset="0"/>
              </a:rPr>
              <a:t>.</a:t>
            </a:r>
          </a:p>
        </p:txBody>
      </p:sp>
    </p:spTree>
    <p:extLst>
      <p:ext uri="{BB962C8B-B14F-4D97-AF65-F5344CB8AC3E}">
        <p14:creationId xmlns:p14="http://schemas.microsoft.com/office/powerpoint/2010/main" val="1728264618"/>
      </p:ext>
    </p:ext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Forebay</a:t>
            </a:r>
            <a:r>
              <a:rPr lang="en-GB" dirty="0" smtClean="0"/>
              <a:t> as storage facility</a:t>
            </a:r>
            <a:endParaRPr lang="en-US" dirty="0"/>
          </a:p>
        </p:txBody>
      </p:sp>
      <p:sp>
        <p:nvSpPr>
          <p:cNvPr id="3" name="Content Placeholder 2"/>
          <p:cNvSpPr>
            <a:spLocks noGrp="1"/>
          </p:cNvSpPr>
          <p:nvPr>
            <p:ph idx="1"/>
          </p:nvPr>
        </p:nvSpPr>
        <p:spPr>
          <a:xfrm>
            <a:off x="795853" y="2699600"/>
            <a:ext cx="9089550" cy="4208200"/>
          </a:xfrm>
        </p:spPr>
        <p:txBody>
          <a:bodyPr/>
          <a:lstStyle/>
          <a:p>
            <a:pPr>
              <a:spcBef>
                <a:spcPct val="0"/>
              </a:spcBef>
            </a:pPr>
            <a:r>
              <a:rPr lang="en-US" b="0" dirty="0" smtClean="0">
                <a:solidFill>
                  <a:schemeClr val="tx1"/>
                </a:solidFill>
                <a:latin typeface="Arial" charset="0"/>
              </a:rPr>
              <a:t>It may be of advantage in certain cases to introduce additional </a:t>
            </a:r>
            <a:r>
              <a:rPr lang="en-US" b="0" u="sng" dirty="0" smtClean="0">
                <a:solidFill>
                  <a:schemeClr val="tx1"/>
                </a:solidFill>
                <a:latin typeface="Arial" charset="0"/>
              </a:rPr>
              <a:t>storage volume in the </a:t>
            </a:r>
            <a:r>
              <a:rPr lang="en-US" b="0" u="sng" dirty="0" err="1" smtClean="0">
                <a:solidFill>
                  <a:schemeClr val="tx1"/>
                </a:solidFill>
                <a:latin typeface="Arial" charset="0"/>
              </a:rPr>
              <a:t>forebay</a:t>
            </a:r>
            <a:r>
              <a:rPr lang="en-US" b="0" dirty="0" smtClean="0">
                <a:solidFill>
                  <a:schemeClr val="tx1"/>
                </a:solidFill>
                <a:latin typeface="Arial" charset="0"/>
              </a:rPr>
              <a:t> for the purpose of </a:t>
            </a:r>
            <a:r>
              <a:rPr lang="en-US" b="0" u="sng" dirty="0" smtClean="0">
                <a:solidFill>
                  <a:schemeClr val="tx1"/>
                </a:solidFill>
                <a:latin typeface="Arial" charset="0"/>
              </a:rPr>
              <a:t>transferring energy on a daily cycle</a:t>
            </a:r>
            <a:r>
              <a:rPr lang="en-US" b="0" dirty="0" smtClean="0">
                <a:solidFill>
                  <a:schemeClr val="tx1"/>
                </a:solidFill>
                <a:latin typeface="Arial" charset="0"/>
              </a:rPr>
              <a:t> from off-peak to peak demand times.</a:t>
            </a:r>
          </a:p>
          <a:p>
            <a:pPr>
              <a:spcBef>
                <a:spcPct val="0"/>
              </a:spcBef>
            </a:pPr>
            <a:endParaRPr lang="en-US" b="0" dirty="0" smtClean="0">
              <a:solidFill>
                <a:schemeClr val="tx1"/>
              </a:solidFill>
              <a:latin typeface="Arial" charset="0"/>
            </a:endParaRPr>
          </a:p>
          <a:p>
            <a:pPr>
              <a:spcBef>
                <a:spcPct val="0"/>
              </a:spcBef>
            </a:pPr>
            <a:r>
              <a:rPr lang="en-US" b="0" dirty="0" smtClean="0">
                <a:solidFill>
                  <a:schemeClr val="tx1"/>
                </a:solidFill>
                <a:latin typeface="Arial" charset="0"/>
              </a:rPr>
              <a:t>In </a:t>
            </a:r>
            <a:r>
              <a:rPr lang="en-US" b="0" u="sng" dirty="0" smtClean="0">
                <a:solidFill>
                  <a:schemeClr val="tx1"/>
                </a:solidFill>
                <a:latin typeface="Arial" charset="0"/>
              </a:rPr>
              <a:t>stand-alone systems</a:t>
            </a:r>
            <a:r>
              <a:rPr lang="en-US" b="0" dirty="0" smtClean="0">
                <a:solidFill>
                  <a:schemeClr val="tx1"/>
                </a:solidFill>
                <a:latin typeface="Arial" charset="0"/>
              </a:rPr>
              <a:t> storing water makes sense if the available stream flow in the river is at times (dry season) insufficient to cover peak demand.</a:t>
            </a:r>
          </a:p>
          <a:p>
            <a:pPr>
              <a:spcBef>
                <a:spcPct val="0"/>
              </a:spcBef>
            </a:pPr>
            <a:endParaRPr lang="en-US" b="0" dirty="0" smtClean="0">
              <a:solidFill>
                <a:schemeClr val="tx1"/>
              </a:solidFill>
              <a:latin typeface="Arial" charset="0"/>
            </a:endParaRPr>
          </a:p>
          <a:p>
            <a:pPr>
              <a:spcBef>
                <a:spcPct val="0"/>
              </a:spcBef>
            </a:pPr>
            <a:r>
              <a:rPr lang="en-US" b="0" dirty="0" smtClean="0">
                <a:solidFill>
                  <a:schemeClr val="tx1"/>
                </a:solidFill>
                <a:latin typeface="Arial" charset="0"/>
              </a:rPr>
              <a:t>In </a:t>
            </a:r>
            <a:r>
              <a:rPr lang="en-US" b="0" u="sng" dirty="0" smtClean="0">
                <a:solidFill>
                  <a:schemeClr val="tx1"/>
                </a:solidFill>
                <a:latin typeface="Arial" charset="0"/>
              </a:rPr>
              <a:t>grid connected systems</a:t>
            </a:r>
            <a:r>
              <a:rPr lang="en-US" b="0" dirty="0" smtClean="0">
                <a:solidFill>
                  <a:schemeClr val="tx1"/>
                </a:solidFill>
                <a:latin typeface="Arial" charset="0"/>
              </a:rPr>
              <a:t> daily storage is only meaningful if electricity fed into the grid is valued differently during system peak and off-peak periods.</a:t>
            </a:r>
            <a:endParaRPr lang="en-US" b="0" dirty="0">
              <a:solidFill>
                <a:schemeClr val="tx1"/>
              </a:solidFill>
              <a:latin typeface="Arial" charset="0"/>
            </a:endParaRPr>
          </a:p>
        </p:txBody>
      </p:sp>
    </p:spTree>
    <p:extLst>
      <p:ext uri="{BB962C8B-B14F-4D97-AF65-F5344CB8AC3E}">
        <p14:creationId xmlns:p14="http://schemas.microsoft.com/office/powerpoint/2010/main" val="1656199740"/>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Forebay</a:t>
            </a:r>
            <a:r>
              <a:rPr lang="en-GB" dirty="0" smtClean="0"/>
              <a:t>: control and maintenance</a:t>
            </a:r>
            <a:endParaRPr lang="en-US" dirty="0"/>
          </a:p>
        </p:txBody>
      </p:sp>
      <p:sp>
        <p:nvSpPr>
          <p:cNvPr id="3" name="Content Placeholder 2"/>
          <p:cNvSpPr>
            <a:spLocks noGrp="1"/>
          </p:cNvSpPr>
          <p:nvPr>
            <p:ph idx="1"/>
          </p:nvPr>
        </p:nvSpPr>
        <p:spPr/>
        <p:txBody>
          <a:bodyPr/>
          <a:lstStyle/>
          <a:p>
            <a:pPr marL="255601" indent="-255601">
              <a:spcBef>
                <a:spcPct val="30000"/>
              </a:spcBef>
            </a:pPr>
            <a:r>
              <a:rPr lang="en-US" b="0" u="sng" dirty="0" err="1" smtClean="0">
                <a:solidFill>
                  <a:schemeClr val="tx1"/>
                </a:solidFill>
                <a:latin typeface="Arial" charset="0"/>
              </a:rPr>
              <a:t>Forebay</a:t>
            </a:r>
            <a:r>
              <a:rPr lang="en-US" b="0" u="sng" dirty="0" smtClean="0">
                <a:solidFill>
                  <a:schemeClr val="tx1"/>
                </a:solidFill>
                <a:latin typeface="Arial" charset="0"/>
              </a:rPr>
              <a:t> control and maintenance</a:t>
            </a:r>
          </a:p>
          <a:p>
            <a:pPr marL="255601" indent="-255601">
              <a:spcBef>
                <a:spcPct val="30000"/>
              </a:spcBef>
              <a:buFontTx/>
              <a:buChar char="•"/>
            </a:pPr>
            <a:r>
              <a:rPr lang="en-US" b="0" dirty="0" smtClean="0">
                <a:solidFill>
                  <a:schemeClr val="tx1"/>
                </a:solidFill>
                <a:latin typeface="Arial" charset="0"/>
              </a:rPr>
              <a:t>Check </a:t>
            </a:r>
            <a:r>
              <a:rPr lang="en-US" b="0" dirty="0" err="1" smtClean="0">
                <a:solidFill>
                  <a:schemeClr val="tx1"/>
                </a:solidFill>
                <a:latin typeface="Arial" charset="0"/>
              </a:rPr>
              <a:t>forebay</a:t>
            </a:r>
            <a:r>
              <a:rPr lang="en-US" b="0" dirty="0" smtClean="0">
                <a:solidFill>
                  <a:schemeClr val="tx1"/>
                </a:solidFill>
                <a:latin typeface="Arial" charset="0"/>
              </a:rPr>
              <a:t> for leakage from seepage</a:t>
            </a:r>
          </a:p>
          <a:p>
            <a:pPr marL="255601" indent="-255601">
              <a:spcBef>
                <a:spcPct val="30000"/>
              </a:spcBef>
              <a:buFontTx/>
              <a:buChar char="•"/>
            </a:pPr>
            <a:r>
              <a:rPr lang="en-US" b="0" dirty="0" smtClean="0">
                <a:solidFill>
                  <a:schemeClr val="tx1"/>
                </a:solidFill>
                <a:latin typeface="Arial" charset="0"/>
              </a:rPr>
              <a:t>Check for cracks in concrete</a:t>
            </a:r>
          </a:p>
          <a:p>
            <a:pPr marL="255601" indent="-255601">
              <a:spcBef>
                <a:spcPct val="30000"/>
              </a:spcBef>
              <a:buFontTx/>
              <a:buChar char="•"/>
            </a:pPr>
            <a:r>
              <a:rPr lang="en-US" b="0" dirty="0" smtClean="0">
                <a:solidFill>
                  <a:schemeClr val="tx1"/>
                </a:solidFill>
                <a:latin typeface="Arial" charset="0"/>
              </a:rPr>
              <a:t>Check for deformations of structure</a:t>
            </a:r>
          </a:p>
          <a:p>
            <a:pPr marL="255601" indent="-255601">
              <a:spcBef>
                <a:spcPct val="30000"/>
              </a:spcBef>
              <a:buFontTx/>
              <a:buChar char="•"/>
            </a:pPr>
            <a:r>
              <a:rPr lang="en-US" b="0" dirty="0" smtClean="0">
                <a:solidFill>
                  <a:schemeClr val="tx1"/>
                </a:solidFill>
                <a:latin typeface="Arial" charset="0"/>
              </a:rPr>
              <a:t>Regularly make sure gates are movable (sluice gate and shut-off for penstock</a:t>
            </a:r>
            <a:endParaRPr lang="en-US" b="0" u="sng" dirty="0" smtClean="0">
              <a:solidFill>
                <a:schemeClr val="tx1"/>
              </a:solidFill>
              <a:latin typeface="Arial" charset="0"/>
            </a:endParaRPr>
          </a:p>
          <a:p>
            <a:endParaRPr lang="en-US" b="0" dirty="0">
              <a:solidFill>
                <a:schemeClr val="tx1"/>
              </a:solidFill>
            </a:endParaRPr>
          </a:p>
        </p:txBody>
      </p:sp>
    </p:spTree>
    <p:extLst>
      <p:ext uri="{BB962C8B-B14F-4D97-AF65-F5344CB8AC3E}">
        <p14:creationId xmlns:p14="http://schemas.microsoft.com/office/powerpoint/2010/main" val="4190523939"/>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3"/>
          <p:cNvSpPr>
            <a:spLocks noGrp="1"/>
          </p:cNvSpPr>
          <p:nvPr>
            <p:ph type="title"/>
          </p:nvPr>
        </p:nvSpPr>
        <p:spPr/>
        <p:txBody>
          <a:bodyPr/>
          <a:lstStyle/>
          <a:p>
            <a:r>
              <a:rPr lang="en-US" b="1" dirty="0" smtClean="0"/>
              <a:t>Trash Rack</a:t>
            </a:r>
          </a:p>
        </p:txBody>
      </p:sp>
      <p:pic>
        <p:nvPicPr>
          <p:cNvPr id="36867" name="Picture 6"/>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l="-10463" r="-10463"/>
          <a:stretch>
            <a:fillRect/>
          </a:stretch>
        </p:blipFill>
        <p:spPr>
          <a:xfrm>
            <a:off x="1335060" y="2431476"/>
            <a:ext cx="7979700" cy="4450651"/>
          </a:xfrm>
          <a:noFill/>
        </p:spPr>
      </p:pic>
    </p:spTree>
    <p:extLst>
      <p:ext uri="{BB962C8B-B14F-4D97-AF65-F5344CB8AC3E}">
        <p14:creationId xmlns:p14="http://schemas.microsoft.com/office/powerpoint/2010/main" val="37323829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Trash racks</a:t>
            </a:r>
          </a:p>
        </p:txBody>
      </p:sp>
      <p:sp>
        <p:nvSpPr>
          <p:cNvPr id="3" name="Content Placeholder 2"/>
          <p:cNvSpPr>
            <a:spLocks noGrp="1"/>
          </p:cNvSpPr>
          <p:nvPr>
            <p:ph idx="1"/>
          </p:nvPr>
        </p:nvSpPr>
        <p:spPr/>
        <p:txBody>
          <a:bodyPr/>
          <a:lstStyle/>
          <a:p>
            <a:pPr marL="315125" indent="-315125">
              <a:buFont typeface="Arial" pitchFamily="34" charset="0"/>
              <a:buChar char="•"/>
            </a:pPr>
            <a:r>
              <a:rPr lang="en-US" dirty="0"/>
              <a:t>Trash </a:t>
            </a:r>
            <a:r>
              <a:rPr lang="en-US" dirty="0" smtClean="0"/>
              <a:t>racks/strainers </a:t>
            </a:r>
            <a:r>
              <a:rPr lang="en-US" dirty="0"/>
              <a:t>should be fabricated in a way that it is possible to detach these from the concrete/masonry structure for maintenance. </a:t>
            </a:r>
          </a:p>
          <a:p>
            <a:pPr marL="315125" indent="-315125">
              <a:buFont typeface="Arial" pitchFamily="34" charset="0"/>
              <a:buChar char="•"/>
            </a:pPr>
            <a:r>
              <a:rPr lang="en-US" dirty="0"/>
              <a:t>Trash </a:t>
            </a:r>
            <a:r>
              <a:rPr lang="en-US" dirty="0" smtClean="0"/>
              <a:t>racks/strainers </a:t>
            </a:r>
            <a:r>
              <a:rPr lang="en-US" dirty="0"/>
              <a:t>shall be corrosion protected by sandblasting and applying primer and appropriate protection coat or by </a:t>
            </a:r>
            <a:r>
              <a:rPr lang="en-US" dirty="0" err="1"/>
              <a:t>galvanising</a:t>
            </a:r>
            <a:r>
              <a:rPr lang="en-US" dirty="0"/>
              <a:t>.</a:t>
            </a:r>
          </a:p>
          <a:p>
            <a:pPr marL="315125" indent="-315125">
              <a:buFont typeface="Arial" pitchFamily="34" charset="0"/>
              <a:buChar char="•"/>
            </a:pPr>
            <a:r>
              <a:rPr lang="en-US" dirty="0"/>
              <a:t>The rack should be constructed to allow easy cleaning with a rake, i.e. vertical bars should be welded behind the vertical bars. </a:t>
            </a:r>
          </a:p>
        </p:txBody>
      </p:sp>
    </p:spTree>
    <p:extLst>
      <p:ext uri="{BB962C8B-B14F-4D97-AF65-F5344CB8AC3E}">
        <p14:creationId xmlns:p14="http://schemas.microsoft.com/office/powerpoint/2010/main" val="2831747755"/>
      </p:ext>
    </p:extLst>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Content Placeholder 3" descr="Trash Rack - (10).jpg"/>
          <p:cNvPicPr>
            <a:picLocks noGrp="1" noChangeAspect="1"/>
          </p:cNvPicPr>
          <p:nvPr>
            <p:ph sz="half" idx="1"/>
          </p:nvPr>
        </p:nvPicPr>
        <p:blipFill>
          <a:blip r:embed="rId3" cstate="email">
            <a:extLst>
              <a:ext uri="{28A0092B-C50C-407E-A947-70E740481C1C}">
                <a14:useLocalDpi xmlns:a14="http://schemas.microsoft.com/office/drawing/2010/main"/>
              </a:ext>
            </a:extLst>
          </a:blip>
          <a:srcRect/>
          <a:stretch>
            <a:fillRect/>
          </a:stretch>
        </p:blipFill>
        <p:spPr>
          <a:xfrm>
            <a:off x="470483" y="2604982"/>
            <a:ext cx="4366145" cy="4366145"/>
          </a:xfrm>
        </p:spPr>
      </p:pic>
      <p:pic>
        <p:nvPicPr>
          <p:cNvPr id="37891" name="Content Placeholder 6" descr="trashrack_01.jpg"/>
          <p:cNvPicPr>
            <a:picLocks noGrp="1" noChangeAspect="1"/>
          </p:cNvPicPr>
          <p:nvPr>
            <p:ph sz="half" idx="2"/>
          </p:nvPr>
        </p:nvPicPr>
        <p:blipFill>
          <a:blip r:embed="rId4" cstate="email">
            <a:extLst>
              <a:ext uri="{28A0092B-C50C-407E-A947-70E740481C1C}">
                <a14:useLocalDpi xmlns:a14="http://schemas.microsoft.com/office/drawing/2010/main"/>
              </a:ext>
            </a:extLst>
          </a:blip>
          <a:srcRect/>
          <a:stretch>
            <a:fillRect/>
          </a:stretch>
        </p:blipFill>
        <p:spPr>
          <a:xfrm>
            <a:off x="5008193" y="2604982"/>
            <a:ext cx="5209963" cy="4366145"/>
          </a:xfrm>
        </p:spPr>
      </p:pic>
      <p:pic>
        <p:nvPicPr>
          <p:cNvPr id="37892" name="Picture 7" descr="Good.bmp"/>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00381" y="1395084"/>
            <a:ext cx="1568591" cy="1036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51314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Nexant_PP">
      <a:dk1>
        <a:srgbClr val="464749"/>
      </a:dk1>
      <a:lt1>
        <a:sysClr val="window" lastClr="FFFFFF"/>
      </a:lt1>
      <a:dk2>
        <a:srgbClr val="0070CD"/>
      </a:dk2>
      <a:lt2>
        <a:srgbClr val="C7C9CB"/>
      </a:lt2>
      <a:accent1>
        <a:srgbClr val="0070CD"/>
      </a:accent1>
      <a:accent2>
        <a:srgbClr val="77BC1F"/>
      </a:accent2>
      <a:accent3>
        <a:srgbClr val="FB9E4C"/>
      </a:accent3>
      <a:accent4>
        <a:srgbClr val="5A5B5E"/>
      </a:accent4>
      <a:accent5>
        <a:srgbClr val="818386"/>
      </a:accent5>
      <a:accent6>
        <a:srgbClr val="FB9E4C"/>
      </a:accent6>
      <a:hlink>
        <a:srgbClr val="77BC1F"/>
      </a:hlink>
      <a:folHlink>
        <a:srgbClr val="77BC1F"/>
      </a:folHlink>
    </a:clrScheme>
    <a:fontScheme name="Nexant">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noAutofit/>
      </a:bodyPr>
      <a:lstStyle>
        <a:defPPr>
          <a:defRPr sz="1800" dirty="0" err="1" smtClean="0"/>
        </a:defPPr>
      </a:lstStyle>
    </a:txDef>
  </a:objectDefaults>
  <a:extraClrSchemeLst/>
</a:theme>
</file>

<file path=ppt/theme/theme2.xml><?xml version="1.0" encoding="utf-8"?>
<a:theme xmlns:a="http://schemas.openxmlformats.org/drawingml/2006/main" name="giz-powerpoint-leerfolie-en-1">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3.xml><?xml version="1.0" encoding="utf-8"?>
<a:theme xmlns:a="http://schemas.openxmlformats.org/drawingml/2006/main" name="1_giz-powerpoint-leerfolie-en-1">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Nexant_PP">
    <a:dk1>
      <a:srgbClr val="464749"/>
    </a:dk1>
    <a:lt1>
      <a:sysClr val="window" lastClr="FFFFFF"/>
    </a:lt1>
    <a:dk2>
      <a:srgbClr val="0070CD"/>
    </a:dk2>
    <a:lt2>
      <a:srgbClr val="C7C9CB"/>
    </a:lt2>
    <a:accent1>
      <a:srgbClr val="0070CD"/>
    </a:accent1>
    <a:accent2>
      <a:srgbClr val="77BC1F"/>
    </a:accent2>
    <a:accent3>
      <a:srgbClr val="FB9E4C"/>
    </a:accent3>
    <a:accent4>
      <a:srgbClr val="5A5B5E"/>
    </a:accent4>
    <a:accent5>
      <a:srgbClr val="818386"/>
    </a:accent5>
    <a:accent6>
      <a:srgbClr val="FB9E4C"/>
    </a:accent6>
    <a:hlink>
      <a:srgbClr val="77BC1F"/>
    </a:hlink>
    <a:folHlink>
      <a:srgbClr val="77BC1F"/>
    </a:folHlink>
  </a:clrScheme>
</a:themeOverride>
</file>

<file path=docProps/app.xml><?xml version="1.0" encoding="utf-8"?>
<Properties xmlns="http://schemas.openxmlformats.org/officeDocument/2006/extended-properties" xmlns:vt="http://schemas.openxmlformats.org/officeDocument/2006/docPropsVTypes">
  <Template/>
  <TotalTime>15505</TotalTime>
  <Words>4554</Words>
  <Application>Microsoft Office PowerPoint</Application>
  <PresentationFormat>Custom</PresentationFormat>
  <Paragraphs>629</Paragraphs>
  <Slides>115</Slides>
  <Notes>115</Notes>
  <HiddenSlides>0</HiddenSlides>
  <MMClips>0</MMClips>
  <ScaleCrop>false</ScaleCrop>
  <HeadingPairs>
    <vt:vector size="8" baseType="variant">
      <vt:variant>
        <vt:lpstr>Fonts Used</vt:lpstr>
      </vt:variant>
      <vt:variant>
        <vt:i4>12</vt:i4>
      </vt:variant>
      <vt:variant>
        <vt:lpstr>Theme</vt:lpstr>
      </vt:variant>
      <vt:variant>
        <vt:i4>3</vt:i4>
      </vt:variant>
      <vt:variant>
        <vt:lpstr>Embedded OLE Servers</vt:lpstr>
      </vt:variant>
      <vt:variant>
        <vt:i4>1</vt:i4>
      </vt:variant>
      <vt:variant>
        <vt:lpstr>Slide Titles</vt:lpstr>
      </vt:variant>
      <vt:variant>
        <vt:i4>115</vt:i4>
      </vt:variant>
    </vt:vector>
  </HeadingPairs>
  <TitlesOfParts>
    <vt:vector size="131" baseType="lpstr">
      <vt:lpstr>ＭＳ Ｐゴシック</vt:lpstr>
      <vt:lpstr>ＭＳ Ｐゴシック</vt:lpstr>
      <vt:lpstr>Angsana New</vt:lpstr>
      <vt:lpstr>Arial</vt:lpstr>
      <vt:lpstr>Arial </vt:lpstr>
      <vt:lpstr>Arial Narrow</vt:lpstr>
      <vt:lpstr>Calibri</vt:lpstr>
      <vt:lpstr>Cambria Math</vt:lpstr>
      <vt:lpstr>Lucida Grande</vt:lpstr>
      <vt:lpstr>Times</vt:lpstr>
      <vt:lpstr>Times New Roman</vt:lpstr>
      <vt:lpstr>Wingdings</vt:lpstr>
      <vt:lpstr>Office Theme</vt:lpstr>
      <vt:lpstr>giz-powerpoint-leerfolie-en-1</vt:lpstr>
      <vt:lpstr>1_giz-powerpoint-leerfolie-en-1</vt:lpstr>
      <vt:lpstr>Worksheet</vt:lpstr>
      <vt:lpstr>Myanmar Off-Grid Renewable Energy Demonstration Project  (ADB TA 8657 MYA)</vt:lpstr>
      <vt:lpstr>Day 1: civil, mechanical and electrical systems  in micro-hydropower mini-grids</vt:lpstr>
      <vt:lpstr>Day 2: system design, metering, tariffs, monitoring and evaluation, and business models, grid interconnection</vt:lpstr>
      <vt:lpstr>Day 3: Field visit to existing micro-hydropower project: Mya Ze Di and Niang</vt:lpstr>
      <vt:lpstr>Day 4: field visits to manufacturers, NEP micro-hydro program, wrap up</vt:lpstr>
      <vt:lpstr>Micro-hydro system overview</vt:lpstr>
      <vt:lpstr>Micro-hydroelectricity</vt:lpstr>
      <vt:lpstr>Example installations</vt:lpstr>
      <vt:lpstr>Mya Ze Di village hydro, Shan State</vt:lpstr>
      <vt:lpstr>PowerPoint Presentation</vt:lpstr>
      <vt:lpstr>20 kW -- Indonesia</vt:lpstr>
      <vt:lpstr>LUMAMA hydropower project  </vt:lpstr>
      <vt:lpstr>Mwenga 4 MW hydro 800 households in 15 villages (expanding to 4000) &amp; sells to the grid Tanzania</vt:lpstr>
      <vt:lpstr>PowerPoint Presentation</vt:lpstr>
      <vt:lpstr>PowerPoint Presentation</vt:lpstr>
      <vt:lpstr>PowerPoint Presentation</vt:lpstr>
      <vt:lpstr>Athureliya village micro-hydro, Sri Lanka</vt:lpstr>
      <vt:lpstr>Micro-hydro: advantages and disadvantages</vt:lpstr>
      <vt:lpstr>Advantages compared to conventional energy</vt:lpstr>
      <vt:lpstr>Advantaged compared to other renewables</vt:lpstr>
      <vt:lpstr>Disadvantages</vt:lpstr>
      <vt:lpstr>Micro-hydro attributes</vt:lpstr>
      <vt:lpstr>Local manufacture</vt:lpstr>
      <vt:lpstr>People’s participation</vt:lpstr>
      <vt:lpstr>Accommodates mechanical power</vt:lpstr>
      <vt:lpstr>Flexible design approaches for civil works</vt:lpstr>
      <vt:lpstr>Micro-hydro: classifications</vt:lpstr>
      <vt:lpstr>PowerPoint Presentation</vt:lpstr>
      <vt:lpstr>PowerPoint Presentation</vt:lpstr>
      <vt:lpstr>Classification by UNIDO</vt:lpstr>
      <vt:lpstr>Pico Hydro Power: &lt; 500 W</vt:lpstr>
      <vt:lpstr>Micro Hydro Power: 0.5 - 100 kW</vt:lpstr>
      <vt:lpstr>Mini Hydro Power: 100 – 1,000 kW </vt:lpstr>
      <vt:lpstr>Small Hydro Power: 1 MW - 10 MW</vt:lpstr>
      <vt:lpstr>Large Hydro Power: &gt; 10 MW</vt:lpstr>
      <vt:lpstr>PowerPoint Presentation</vt:lpstr>
      <vt:lpstr>Classification by head</vt:lpstr>
      <vt:lpstr>Low head: H &lt; 15m </vt:lpstr>
      <vt:lpstr>High head: H &gt; 50m </vt:lpstr>
      <vt:lpstr>High head</vt:lpstr>
      <vt:lpstr>PowerPoint Presentation</vt:lpstr>
      <vt:lpstr>Run-of-the-river type</vt:lpstr>
      <vt:lpstr>Storage system type</vt:lpstr>
      <vt:lpstr>PowerPoint Presentation</vt:lpstr>
      <vt:lpstr>On-/Off-Grid</vt:lpstr>
      <vt:lpstr>Estimating power available</vt:lpstr>
      <vt:lpstr>Micro-hydroelectricity: Estimating the power available (metric units)</vt:lpstr>
      <vt:lpstr>Micro-hydroelectricity: Estimating the power available (feet/gallons)</vt:lpstr>
      <vt:lpstr>Micro-hydro power estimation Example (metric units)</vt:lpstr>
      <vt:lpstr>Micro-hydro power estimation Example (metric units)</vt:lpstr>
      <vt:lpstr>Measuring height drop (head)</vt:lpstr>
      <vt:lpstr>Measuring height drop (head)</vt:lpstr>
      <vt:lpstr>Measuring head – Leica Disto</vt:lpstr>
      <vt:lpstr>Measuring head: Abney level</vt:lpstr>
      <vt:lpstr>PowerPoint Presentation</vt:lpstr>
      <vt:lpstr>Measuring head: Hose &amp; Pressure Gauge</vt:lpstr>
      <vt:lpstr>PowerPoint Presentation</vt:lpstr>
      <vt:lpstr>Measuring flow</vt:lpstr>
      <vt:lpstr>Measuring flow: Bucket Method </vt:lpstr>
      <vt:lpstr>Measuring flow: Float Method</vt:lpstr>
      <vt:lpstr>Measuring flow: Salt Dilution Method</vt:lpstr>
      <vt:lpstr>Salt dilution method example – Shan State</vt:lpstr>
      <vt:lpstr>Hydrology and design flow</vt:lpstr>
      <vt:lpstr>Hydrographs</vt:lpstr>
      <vt:lpstr>Flow duration curve: stand-alone hydro</vt:lpstr>
      <vt:lpstr>Flow duration curve: grid-connected hydro</vt:lpstr>
      <vt:lpstr>Estimating flow at un-gauged sites using the correlation method</vt:lpstr>
      <vt:lpstr>Micro-hydropower: key components</vt:lpstr>
      <vt:lpstr>PowerPoint Presentation</vt:lpstr>
      <vt:lpstr>PowerPoint Presentation</vt:lpstr>
      <vt:lpstr>Dam or weir</vt:lpstr>
      <vt:lpstr>Intake</vt:lpstr>
      <vt:lpstr>PowerPoint Presentation</vt:lpstr>
      <vt:lpstr>Weir, intake &amp; canal</vt:lpstr>
      <vt:lpstr>Water intake: Design</vt:lpstr>
      <vt:lpstr>Location and design intake</vt:lpstr>
      <vt:lpstr>Coanda (or Tyrolean) screen</vt:lpstr>
      <vt:lpstr>Typical layout of a Coanda (Tyrolean) Weir</vt:lpstr>
      <vt:lpstr>Desilting basin: purpose</vt:lpstr>
      <vt:lpstr>Desilting basin: Design</vt:lpstr>
      <vt:lpstr>Typical layout of a desilting basin</vt:lpstr>
      <vt:lpstr>Desilting basin: Monitoring and maintenance</vt:lpstr>
      <vt:lpstr>PowerPoint Presentation</vt:lpstr>
      <vt:lpstr>Headrace</vt:lpstr>
      <vt:lpstr>Power Canal (Head Race)</vt:lpstr>
      <vt:lpstr>Headrace: Lining</vt:lpstr>
      <vt:lpstr>Headrace</vt:lpstr>
      <vt:lpstr>Channel dimensioning</vt:lpstr>
      <vt:lpstr>Channel dimensioning</vt:lpstr>
      <vt:lpstr>Low pressure headrace pipes</vt:lpstr>
      <vt:lpstr>PowerPoint Presentation</vt:lpstr>
      <vt:lpstr>Forebay / Storage pond</vt:lpstr>
      <vt:lpstr>Forebay Tank</vt:lpstr>
      <vt:lpstr>Forebay</vt:lpstr>
      <vt:lpstr>Forebay as storage facility</vt:lpstr>
      <vt:lpstr>Forebay: control and maintenance</vt:lpstr>
      <vt:lpstr>Trash Rack</vt:lpstr>
      <vt:lpstr>Trash racks</vt:lpstr>
      <vt:lpstr>PowerPoint Presentation</vt:lpstr>
      <vt:lpstr>PowerPoint Presentation</vt:lpstr>
      <vt:lpstr>PowerPoint Presentation</vt:lpstr>
      <vt:lpstr>Penstock</vt:lpstr>
      <vt:lpstr>Penstock</vt:lpstr>
      <vt:lpstr>Penstocks: failure mechanisms</vt:lpstr>
      <vt:lpstr>Penstock materials</vt:lpstr>
      <vt:lpstr>Penstock diameter</vt:lpstr>
      <vt:lpstr>Penstock: Anchor and Thrust Blocks</vt:lpstr>
      <vt:lpstr>PowerPoint Presentation</vt:lpstr>
      <vt:lpstr>PowerPoint Presentation</vt:lpstr>
      <vt:lpstr>Locating the Powerhouse</vt:lpstr>
      <vt:lpstr>Powerhouse</vt:lpstr>
      <vt:lpstr>Tailrace</vt:lpstr>
      <vt:lpstr>PowerPoint Presentation</vt:lpstr>
      <vt:lpstr>PowerPoint Presentation</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 Anderson</dc:creator>
  <cp:lastModifiedBy>Chris Greacen</cp:lastModifiedBy>
  <cp:revision>720</cp:revision>
  <dcterms:created xsi:type="dcterms:W3CDTF">2014-07-04T20:52:00Z</dcterms:created>
  <dcterms:modified xsi:type="dcterms:W3CDTF">2016-11-01T04:47:10Z</dcterms:modified>
</cp:coreProperties>
</file>